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1"/>
  </p:notesMasterIdLst>
  <p:sldIdLst>
    <p:sldId id="314" r:id="rId3"/>
    <p:sldId id="258" r:id="rId4"/>
    <p:sldId id="261" r:id="rId5"/>
    <p:sldId id="315" r:id="rId6"/>
    <p:sldId id="289" r:id="rId7"/>
    <p:sldId id="267" r:id="rId8"/>
    <p:sldId id="318" r:id="rId9"/>
    <p:sldId id="319" r:id="rId10"/>
    <p:sldId id="320" r:id="rId11"/>
    <p:sldId id="321" r:id="rId12"/>
    <p:sldId id="272" r:id="rId13"/>
    <p:sldId id="324" r:id="rId14"/>
    <p:sldId id="317" r:id="rId15"/>
    <p:sldId id="323" r:id="rId16"/>
    <p:sldId id="326" r:id="rId17"/>
    <p:sldId id="264" r:id="rId18"/>
    <p:sldId id="280" r:id="rId19"/>
    <p:sldId id="328" r:id="rId20"/>
    <p:sldId id="329" r:id="rId21"/>
    <p:sldId id="330" r:id="rId22"/>
    <p:sldId id="331" r:id="rId23"/>
    <p:sldId id="332" r:id="rId24"/>
    <p:sldId id="333" r:id="rId25"/>
    <p:sldId id="336" r:id="rId26"/>
    <p:sldId id="335" r:id="rId27"/>
    <p:sldId id="337" r:id="rId28"/>
    <p:sldId id="291" r:id="rId29"/>
    <p:sldId id="334" r:id="rId30"/>
  </p:sldIdLst>
  <p:sldSz cx="9144000" cy="5143500" type="screen16x9"/>
  <p:notesSz cx="6858000" cy="9144000"/>
  <p:embeddedFontLst>
    <p:embeddedFont>
      <p:font typeface="Exo" panose="020B0604020202020204" charset="0"/>
      <p:regular r:id="rId32"/>
      <p:bold r:id="rId33"/>
      <p:italic r:id="rId34"/>
      <p:boldItalic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
      <p:font typeface="PT Sans" panose="020B05030202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DE5671-DD5B-447F-88D1-24E56C36FC9B}">
  <a:tblStyle styleId="{0ADE5671-DD5B-447F-88D1-24E56C36FC9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99" autoAdjust="0"/>
  </p:normalViewPr>
  <p:slideViewPr>
    <p:cSldViewPr snapToGrid="0">
      <p:cViewPr varScale="1">
        <p:scale>
          <a:sx n="136" d="100"/>
          <a:sy n="136" d="100"/>
        </p:scale>
        <p:origin x="8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816848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edfa3e31c0_2_20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6" name="Google Shape;3776;gedfa3e31c0_2_20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17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gedfa3e31c0_2_2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2" name="Google Shape;4412;gedfa3e31c0_2_2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03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71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edfa3e31c0_2_20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edfa3e31c0_2_20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263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7"/>
        <p:cNvGrpSpPr/>
        <p:nvPr/>
      </p:nvGrpSpPr>
      <p:grpSpPr>
        <a:xfrm>
          <a:off x="0" y="0"/>
          <a:ext cx="0" cy="0"/>
          <a:chOff x="0" y="0"/>
          <a:chExt cx="0" cy="0"/>
        </a:xfrm>
      </p:grpSpPr>
      <p:sp>
        <p:nvSpPr>
          <p:cNvPr id="3918" name="Google Shape;3918;gedfa3e31c0_2_2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9" name="Google Shape;3919;gedfa3e31c0_2_2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865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pt-PT" dirty="0"/>
              <a:t>Sempre que acedemos a um website ou simplesmente navegamos a internet deixamos uma “pegada no mundo virtual”</a:t>
            </a:r>
          </a:p>
          <a:p>
            <a:pPr marL="171450" lvl="0" indent="-171450" algn="l" rtl="0">
              <a:spcBef>
                <a:spcPts val="0"/>
              </a:spcBef>
              <a:spcAft>
                <a:spcPts val="0"/>
              </a:spcAft>
            </a:pPr>
            <a:r>
              <a:rPr lang="pt-PT" dirty="0"/>
              <a:t>As empresas responsáveis pelos serviços que acedemos têm acesso à nossa informação (</a:t>
            </a:r>
            <a:r>
              <a:rPr lang="pt-PT" dirty="0" err="1"/>
              <a:t>ex</a:t>
            </a:r>
            <a:r>
              <a:rPr lang="pt-PT" dirty="0"/>
              <a:t>: cookies)</a:t>
            </a:r>
          </a:p>
          <a:p>
            <a:pPr marL="171450" lvl="0" indent="-171450" algn="l" rtl="0">
              <a:spcBef>
                <a:spcPts val="0"/>
              </a:spcBef>
              <a:spcAft>
                <a:spcPts val="0"/>
              </a:spcAft>
            </a:pPr>
            <a:r>
              <a:rPr lang="pt-PT" dirty="0"/>
              <a:t>Hoje em dia os dados são considerados o novo petróleo </a:t>
            </a:r>
          </a:p>
          <a:p>
            <a:pPr marL="171450" lvl="0" indent="-171450" algn="l" rtl="0">
              <a:spcBef>
                <a:spcPts val="0"/>
              </a:spcBef>
              <a:spcAft>
                <a:spcPts val="0"/>
              </a:spcAft>
            </a:pPr>
            <a:r>
              <a:rPr lang="pt-PT" dirty="0"/>
              <a:t>A partir deles conseguimos gerar algoritmos capazes de aprender padrões de comportamento que influenciam as escolhas dos utilizadores</a:t>
            </a:r>
          </a:p>
          <a:p>
            <a:pPr marL="171450" lvl="0" indent="-171450" algn="l" rtl="0">
              <a:spcBef>
                <a:spcPts val="0"/>
              </a:spcBef>
              <a:spcAft>
                <a:spcPts val="0"/>
              </a:spcAft>
            </a:pPr>
            <a:r>
              <a:rPr lang="pt-PT" dirty="0"/>
              <a:t>Ex: Facebook vendeu os dados dos utilizadores sem o consentimento deles , que depois foram usados para influenciar as eleições</a:t>
            </a:r>
          </a:p>
          <a:p>
            <a:pPr marL="171450" lvl="0" indent="-171450" algn="l" rtl="0">
              <a:spcBef>
                <a:spcPts val="0"/>
              </a:spcBef>
              <a:spcAft>
                <a:spcPts val="0"/>
              </a:spcAft>
            </a:pPr>
            <a:r>
              <a:rPr lang="pt-PT" dirty="0"/>
              <a:t>A população está cada vez mais desconfiada</a:t>
            </a:r>
          </a:p>
          <a:p>
            <a:pPr marL="171450" lvl="0" indent="-171450" algn="l" rtl="0">
              <a:spcBef>
                <a:spcPts val="0"/>
              </a:spcBef>
              <a:spcAft>
                <a:spcPts val="0"/>
              </a:spcAft>
            </a:pPr>
            <a:r>
              <a:rPr lang="pt-PT" dirty="0"/>
              <a:t>É necessário informar a população e que os setores governamentais e empresarias </a:t>
            </a:r>
            <a:r>
              <a:rPr lang="pt-PT" dirty="0" err="1"/>
              <a:t>começem</a:t>
            </a:r>
            <a:r>
              <a:rPr lang="pt-PT" dirty="0"/>
              <a:t> a dar mais importância a este tema</a:t>
            </a:r>
          </a:p>
          <a:p>
            <a:pPr marL="171450" lvl="0" indent="-171450" algn="l" rtl="0">
              <a:spcBef>
                <a:spcPts val="0"/>
              </a:spcBef>
              <a:spcAft>
                <a:spcPts val="0"/>
              </a:spcAft>
            </a:pPr>
            <a:endParaRPr lang="pt-PT"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1524686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19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971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837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2"/>
        <p:cNvGrpSpPr/>
        <p:nvPr/>
      </p:nvGrpSpPr>
      <p:grpSpPr>
        <a:xfrm>
          <a:off x="0" y="0"/>
          <a:ext cx="0" cy="0"/>
          <a:chOff x="0" y="0"/>
          <a:chExt cx="0" cy="0"/>
        </a:xfrm>
      </p:grpSpPr>
      <p:sp>
        <p:nvSpPr>
          <p:cNvPr id="4143" name="Google Shape;4143;gedfa3e31c0_2_20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4" name="Google Shape;4144;gedfa3e31c0_2_20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19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pt-PT" dirty="0"/>
              <a:t>Sempre que acedemos a um website ou simplesmente navegamos a internet deixamos uma “pegada no mundo virtual”</a:t>
            </a:r>
          </a:p>
          <a:p>
            <a:pPr marL="171450" lvl="0" indent="-171450" algn="l" rtl="0">
              <a:spcBef>
                <a:spcPts val="0"/>
              </a:spcBef>
              <a:spcAft>
                <a:spcPts val="0"/>
              </a:spcAft>
            </a:pPr>
            <a:r>
              <a:rPr lang="pt-PT" dirty="0"/>
              <a:t>As empresas responsáveis pelos serviços que acedemos têm acesso à nossa informação (</a:t>
            </a:r>
            <a:r>
              <a:rPr lang="pt-PT" dirty="0" err="1"/>
              <a:t>ex</a:t>
            </a:r>
            <a:r>
              <a:rPr lang="pt-PT" dirty="0"/>
              <a:t>: cookies)</a:t>
            </a:r>
          </a:p>
          <a:p>
            <a:pPr marL="171450" lvl="0" indent="-171450" algn="l" rtl="0">
              <a:spcBef>
                <a:spcPts val="0"/>
              </a:spcBef>
              <a:spcAft>
                <a:spcPts val="0"/>
              </a:spcAft>
            </a:pPr>
            <a:r>
              <a:rPr lang="pt-PT" dirty="0"/>
              <a:t>Hoje em dia os dados são considerados o novo petróleo </a:t>
            </a:r>
          </a:p>
          <a:p>
            <a:pPr marL="171450" lvl="0" indent="-171450" algn="l" rtl="0">
              <a:spcBef>
                <a:spcPts val="0"/>
              </a:spcBef>
              <a:spcAft>
                <a:spcPts val="0"/>
              </a:spcAft>
            </a:pPr>
            <a:r>
              <a:rPr lang="pt-PT" dirty="0"/>
              <a:t>A partir deles conseguimos gerar algoritmos capazes de aprender padrões de comportamento que influenciam as escolhas dos utilizadores</a:t>
            </a:r>
          </a:p>
          <a:p>
            <a:pPr marL="171450" lvl="0" indent="-171450" algn="l" rtl="0">
              <a:spcBef>
                <a:spcPts val="0"/>
              </a:spcBef>
              <a:spcAft>
                <a:spcPts val="0"/>
              </a:spcAft>
            </a:pPr>
            <a:r>
              <a:rPr lang="pt-PT" dirty="0"/>
              <a:t>Ex: Facebook vendeu os dados dos utilizadores sem o consentimento deles , que depois foram usados para influenciar as eleições</a:t>
            </a:r>
          </a:p>
          <a:p>
            <a:pPr marL="171450" lvl="0" indent="-171450" algn="l" rtl="0">
              <a:spcBef>
                <a:spcPts val="0"/>
              </a:spcBef>
              <a:spcAft>
                <a:spcPts val="0"/>
              </a:spcAft>
            </a:pPr>
            <a:r>
              <a:rPr lang="pt-PT" dirty="0"/>
              <a:t>A população está cada vez mais desconfiada</a:t>
            </a:r>
          </a:p>
          <a:p>
            <a:pPr marL="171450" lvl="0" indent="-171450" algn="l" rtl="0">
              <a:spcBef>
                <a:spcPts val="0"/>
              </a:spcBef>
              <a:spcAft>
                <a:spcPts val="0"/>
              </a:spcAft>
            </a:pPr>
            <a:r>
              <a:rPr lang="pt-PT" dirty="0"/>
              <a:t>É necessário informar a população e que os setores governamentais e empresarias </a:t>
            </a:r>
            <a:r>
              <a:rPr lang="pt-PT" dirty="0" err="1"/>
              <a:t>começem</a:t>
            </a:r>
            <a:r>
              <a:rPr lang="pt-PT" dirty="0"/>
              <a:t> a dar mais importância a este tema</a:t>
            </a:r>
          </a:p>
          <a:p>
            <a:pPr marL="171450" lvl="0" indent="-171450" algn="l" rtl="0">
              <a:spcBef>
                <a:spcPts val="0"/>
              </a:spcBef>
              <a:spcAft>
                <a:spcPts val="0"/>
              </a:spcAft>
            </a:pPr>
            <a:endParaRPr lang="pt-PT"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99810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965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9"/>
        <p:cNvGrpSpPr/>
        <p:nvPr/>
      </p:nvGrpSpPr>
      <p:grpSpPr>
        <a:xfrm>
          <a:off x="0" y="0"/>
          <a:ext cx="0" cy="0"/>
          <a:chOff x="0" y="0"/>
          <a:chExt cx="0" cy="0"/>
        </a:xfrm>
      </p:grpSpPr>
      <p:sp>
        <p:nvSpPr>
          <p:cNvPr id="4290" name="Google Shape;4290;gedfa3e31c0_2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1" name="Google Shape;4291;gedfa3e31c0_2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928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pt-PT" dirty="0"/>
              <a:t>A computação ubíqua envolve a interligação de inúmeros dispositivos e a captação de dados </a:t>
            </a:r>
            <a:r>
              <a:rPr lang="pt-PT" dirty="0" err="1"/>
              <a:t>intímos</a:t>
            </a:r>
            <a:r>
              <a:rPr lang="pt-PT" dirty="0"/>
              <a:t> dos utilizador sem que muitas das vezes eles se apercebam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08961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fa3e31c0_2_20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fa3e31c0_2_2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pt-PT" b="1" dirty="0"/>
              <a:t>Computação Centralizada: </a:t>
            </a:r>
            <a:r>
              <a:rPr lang="pt-PT" dirty="0"/>
              <a:t>As tarefas estão concentradas numa só máquina, à qual vários utilizadores partilham acesso. Um exemplo são os mainframes, que dominaram na década de 50 e 60. </a:t>
            </a:r>
          </a:p>
          <a:p>
            <a:pPr marL="171450" lvl="0" indent="-171450" algn="l" rtl="0">
              <a:spcBef>
                <a:spcPts val="0"/>
              </a:spcBef>
              <a:spcAft>
                <a:spcPts val="0"/>
              </a:spcAft>
            </a:pPr>
            <a:r>
              <a:rPr lang="pt-PT" b="1" dirty="0"/>
              <a:t>Computação Pessoal: </a:t>
            </a:r>
            <a:r>
              <a:rPr lang="pt-PT" dirty="0"/>
              <a:t>destinado ao uso pessoal ou de um pequeno grupo de pessoas, onde a interação é feita orientada à tarefa, ou seja, o utilizador já é capaz </a:t>
            </a:r>
            <a:r>
              <a:rPr lang="pt-PT" sz="1800" b="0" i="0" u="none" strike="noStrike" baseline="0" dirty="0">
                <a:latin typeface="CMR10"/>
              </a:rPr>
              <a:t>de realizar várias tarefas simultaneamente.</a:t>
            </a:r>
          </a:p>
          <a:p>
            <a:pPr marL="171450" lvl="0" indent="-171450" algn="l" rtl="0">
              <a:spcBef>
                <a:spcPts val="0"/>
              </a:spcBef>
              <a:spcAft>
                <a:spcPts val="0"/>
              </a:spcAft>
            </a:pPr>
            <a:r>
              <a:rPr lang="pt-PT" sz="1800" b="1" i="0" u="none" strike="noStrike" baseline="0" dirty="0">
                <a:latin typeface="CMR10"/>
              </a:rPr>
              <a:t>Computação Móvel: </a:t>
            </a:r>
            <a:r>
              <a:rPr lang="pt-PT" sz="1800" b="0" i="0" u="none" strike="noStrike" baseline="0" dirty="0">
                <a:latin typeface="CMR10"/>
              </a:rPr>
              <a:t>permite o acesso à informação em qualquer lugar e a qualquer momento, torna-se num dispositivo sempre presente no dia-a-dia do utilizador, preocupa-se com a facilidade que o utilizador tem em aceder ao dispositivo daí ser orientado ao mesmo.</a:t>
            </a:r>
          </a:p>
          <a:p>
            <a:pPr marL="171450" lvl="0" indent="-171450" algn="l" rtl="0">
              <a:spcBef>
                <a:spcPts val="0"/>
              </a:spcBef>
              <a:spcAft>
                <a:spcPts val="0"/>
              </a:spcAft>
            </a:pPr>
            <a:r>
              <a:rPr lang="pt-PT" sz="1800" b="1" i="0" u="none" strike="noStrike" baseline="0" dirty="0">
                <a:latin typeface="CMR10"/>
              </a:rPr>
              <a:t>Computação Pervasiva e Ubíqua: </a:t>
            </a:r>
            <a:r>
              <a:rPr lang="pt-PT" sz="1800" b="0" i="0" u="none" strike="noStrike" baseline="0" dirty="0">
                <a:latin typeface="CMR10"/>
              </a:rPr>
              <a:t>Ambos os paradigmas preocupam-se com a capacidade dos dispositivos agirem de forma “inteligente” de acordo com o ambiente onde se encontram. A computação ubíqua beneficia dos avanços da computação pervasiva tal como veremos mais à frente. É portanto também orientado ao utilizador.</a:t>
            </a:r>
            <a:endParaRPr lang="pt-PT" sz="1800" b="1" i="0" u="none" strike="noStrike" baseline="0" dirty="0">
              <a:latin typeface="CMR10"/>
            </a:endParaRPr>
          </a:p>
          <a:p>
            <a:pPr algn="l"/>
            <a:endParaRPr lang="pt-PT" dirty="0"/>
          </a:p>
        </p:txBody>
      </p:sp>
    </p:spTree>
    <p:extLst>
      <p:ext uri="{BB962C8B-B14F-4D97-AF65-F5344CB8AC3E}">
        <p14:creationId xmlns:p14="http://schemas.microsoft.com/office/powerpoint/2010/main" val="318527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gedfa3e31c0_2_2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2" name="Google Shape;4412;gedfa3e31c0_2_2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edfa3e31c0_2_20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edfa3e31c0_2_20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282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edfa3e31c0_2_20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edfa3e31c0_2_20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786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3" name="Google Shape;3513;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84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2652"/>
        <p:cNvGrpSpPr/>
        <p:nvPr/>
      </p:nvGrpSpPr>
      <p:grpSpPr>
        <a:xfrm>
          <a:off x="0" y="0"/>
          <a:ext cx="0" cy="0"/>
          <a:chOff x="0" y="0"/>
          <a:chExt cx="0" cy="0"/>
        </a:xfrm>
      </p:grpSpPr>
    </p:spTree>
    <p:extLst>
      <p:ext uri="{BB962C8B-B14F-4D97-AF65-F5344CB8AC3E}">
        <p14:creationId xmlns:p14="http://schemas.microsoft.com/office/powerpoint/2010/main" val="4190897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9" r:id="rId4"/>
    <p:sldLayoutId id="2147483660" r:id="rId5"/>
    <p:sldLayoutId id="2147483661" r:id="rId6"/>
    <p:sldLayoutId id="2147483662" r:id="rId7"/>
    <p:sldLayoutId id="2147483664" r:id="rId8"/>
    <p:sldLayoutId id="2147483665" r:id="rId9"/>
    <p:sldLayoutId id="2147483667" r:id="rId10"/>
    <p:sldLayoutId id="2147483671" r:id="rId11"/>
    <p:sldLayoutId id="2147483672" r:id="rId12"/>
    <p:sldLayoutId id="2147483674" r:id="rId13"/>
    <p:sldLayoutId id="2147483675"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Law is Code: Making Policy for Artificial Intelligence - Our World: 100  thought leaders shape our common future">
            <a:extLst>
              <a:ext uri="{FF2B5EF4-FFF2-40B4-BE49-F238E27FC236}">
                <a16:creationId xmlns:a16="http://schemas.microsoft.com/office/drawing/2014/main" id="{BC054915-1AD8-4FF4-9F8F-89D3636BE5D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537"/>
          <a:stretch/>
        </p:blipFill>
        <p:spPr bwMode="auto">
          <a:xfrm>
            <a:off x="0" y="0"/>
            <a:ext cx="914398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E40CBDD-D890-413E-B146-C6DA5D973DED}"/>
              </a:ext>
            </a:extLst>
          </p:cNvPr>
          <p:cNvSpPr>
            <a:spLocks noGrp="1"/>
          </p:cNvSpPr>
          <p:nvPr>
            <p:ph type="ctrTitle" idx="4294967295"/>
          </p:nvPr>
        </p:nvSpPr>
        <p:spPr>
          <a:xfrm>
            <a:off x="887497" y="1637536"/>
            <a:ext cx="7167283" cy="823913"/>
          </a:xfrm>
        </p:spPr>
        <p:txBody>
          <a:bodyPr spcFirstLastPara="1" vert="horz" wrap="square" lIns="68580" tIns="34290" rIns="68580" bIns="34290" rtlCol="0" anchor="b" anchorCtr="0">
            <a:noAutofit/>
          </a:bodyPr>
          <a:lstStyle/>
          <a:p>
            <a:r>
              <a:rPr lang="en-US" sz="4400" b="1" dirty="0">
                <a:solidFill>
                  <a:srgbClr val="FFFFFF"/>
                </a:solidFill>
                <a:latin typeface="Exo" panose="020B0604020202020204" charset="0"/>
              </a:rPr>
              <a:t>Sensorização e </a:t>
            </a:r>
            <a:r>
              <a:rPr lang="pt-PT" sz="4400" b="1" dirty="0">
                <a:solidFill>
                  <a:srgbClr val="FFFFFF"/>
                </a:solidFill>
                <a:latin typeface="Exo" panose="020B0604020202020204" charset="0"/>
              </a:rPr>
              <a:t>Ambiente</a:t>
            </a:r>
          </a:p>
        </p:txBody>
      </p:sp>
      <p:sp>
        <p:nvSpPr>
          <p:cNvPr id="11" name="Google Shape;2659;p33">
            <a:extLst>
              <a:ext uri="{FF2B5EF4-FFF2-40B4-BE49-F238E27FC236}">
                <a16:creationId xmlns:a16="http://schemas.microsoft.com/office/drawing/2014/main" id="{95E31BCD-72C7-4C8A-ACAD-D86F0E002EEB}"/>
              </a:ext>
            </a:extLst>
          </p:cNvPr>
          <p:cNvSpPr/>
          <p:nvPr/>
        </p:nvSpPr>
        <p:spPr>
          <a:xfrm>
            <a:off x="2029888" y="2696986"/>
            <a:ext cx="4882500" cy="399900"/>
          </a:xfrm>
          <a:prstGeom prst="roundRect">
            <a:avLst>
              <a:gd name="adj" fmla="val 50000"/>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ixaDeTexto 3">
            <a:extLst>
              <a:ext uri="{FF2B5EF4-FFF2-40B4-BE49-F238E27FC236}">
                <a16:creationId xmlns:a16="http://schemas.microsoft.com/office/drawing/2014/main" id="{9CC3DC8F-E5F0-488C-9797-F38982B6401C}"/>
              </a:ext>
            </a:extLst>
          </p:cNvPr>
          <p:cNvSpPr txBox="1"/>
          <p:nvPr/>
        </p:nvSpPr>
        <p:spPr>
          <a:xfrm>
            <a:off x="7261751" y="4051340"/>
            <a:ext cx="2258499" cy="1115690"/>
          </a:xfrm>
          <a:prstGeom prst="rect">
            <a:avLst/>
          </a:prstGeom>
          <a:noFill/>
        </p:spPr>
        <p:txBody>
          <a:bodyPr wrap="square" rtlCol="0">
            <a:spAutoFit/>
          </a:bodyPr>
          <a:lstStyle/>
          <a:p>
            <a:pPr>
              <a:spcAft>
                <a:spcPts val="600"/>
              </a:spcAft>
            </a:pPr>
            <a:r>
              <a:rPr lang="pt-PT" sz="900" b="1" dirty="0">
                <a:solidFill>
                  <a:schemeClr val="bg1"/>
                </a:solidFill>
              </a:rPr>
              <a:t>Ana Filipa Pereira  </a:t>
            </a:r>
            <a:r>
              <a:rPr lang="pt-PT" sz="900" dirty="0">
                <a:solidFill>
                  <a:schemeClr val="bg1"/>
                </a:solidFill>
              </a:rPr>
              <a:t>PG46978</a:t>
            </a:r>
          </a:p>
          <a:p>
            <a:pPr>
              <a:spcAft>
                <a:spcPts val="600"/>
              </a:spcAft>
            </a:pPr>
            <a:r>
              <a:rPr lang="pt-PT" sz="900" b="1" dirty="0">
                <a:solidFill>
                  <a:schemeClr val="bg1"/>
                </a:solidFill>
              </a:rPr>
              <a:t>Carolina Santejo    </a:t>
            </a:r>
            <a:r>
              <a:rPr lang="pt-PT" sz="900" dirty="0">
                <a:solidFill>
                  <a:schemeClr val="bg1"/>
                </a:solidFill>
              </a:rPr>
              <a:t>PG47102</a:t>
            </a:r>
          </a:p>
          <a:p>
            <a:pPr>
              <a:spcAft>
                <a:spcPts val="600"/>
              </a:spcAft>
            </a:pPr>
            <a:r>
              <a:rPr lang="pt-PT" sz="900" b="1" dirty="0">
                <a:solidFill>
                  <a:schemeClr val="bg1"/>
                </a:solidFill>
              </a:rPr>
              <a:t>Luís Pinto               </a:t>
            </a:r>
            <a:r>
              <a:rPr lang="pt-PT" sz="900" dirty="0">
                <a:solidFill>
                  <a:schemeClr val="bg1"/>
                </a:solidFill>
              </a:rPr>
              <a:t>PG47428</a:t>
            </a:r>
          </a:p>
          <a:p>
            <a:pPr>
              <a:spcAft>
                <a:spcPts val="600"/>
              </a:spcAft>
            </a:pPr>
            <a:r>
              <a:rPr lang="pt-PT" sz="900" b="1" dirty="0">
                <a:solidFill>
                  <a:schemeClr val="bg1"/>
                </a:solidFill>
              </a:rPr>
              <a:t>Raquel Costa         </a:t>
            </a:r>
            <a:r>
              <a:rPr lang="pt-PT" sz="900" dirty="0">
                <a:solidFill>
                  <a:schemeClr val="bg1"/>
                </a:solidFill>
              </a:rPr>
              <a:t>PG47600</a:t>
            </a:r>
          </a:p>
          <a:p>
            <a:pPr>
              <a:spcAft>
                <a:spcPts val="450"/>
              </a:spcAft>
            </a:pPr>
            <a:endParaRPr lang="pt-PT" sz="1050" dirty="0"/>
          </a:p>
        </p:txBody>
      </p:sp>
      <p:pic>
        <p:nvPicPr>
          <p:cNvPr id="9" name="Imagem 8">
            <a:extLst>
              <a:ext uri="{FF2B5EF4-FFF2-40B4-BE49-F238E27FC236}">
                <a16:creationId xmlns:a16="http://schemas.microsoft.com/office/drawing/2014/main" id="{1B74FBEA-D5FF-468F-BFC9-953D4C3D0055}"/>
              </a:ext>
            </a:extLst>
          </p:cNvPr>
          <p:cNvPicPr>
            <a:picLocks noChangeAspect="1"/>
          </p:cNvPicPr>
          <p:nvPr/>
        </p:nvPicPr>
        <p:blipFill>
          <a:blip r:embed="rId4"/>
          <a:stretch>
            <a:fillRect/>
          </a:stretch>
        </p:blipFill>
        <p:spPr>
          <a:xfrm>
            <a:off x="7547161" y="173729"/>
            <a:ext cx="1257375" cy="1140020"/>
          </a:xfrm>
          <a:prstGeom prst="rect">
            <a:avLst/>
          </a:prstGeom>
        </p:spPr>
      </p:pic>
      <p:sp>
        <p:nvSpPr>
          <p:cNvPr id="3" name="Subtítulo 2">
            <a:extLst>
              <a:ext uri="{FF2B5EF4-FFF2-40B4-BE49-F238E27FC236}">
                <a16:creationId xmlns:a16="http://schemas.microsoft.com/office/drawing/2014/main" id="{949FF0A9-BFF9-4122-B82A-A37AAA043752}"/>
              </a:ext>
            </a:extLst>
          </p:cNvPr>
          <p:cNvSpPr>
            <a:spLocks noGrp="1"/>
          </p:cNvSpPr>
          <p:nvPr>
            <p:ph type="subTitle" idx="4294967295"/>
          </p:nvPr>
        </p:nvSpPr>
        <p:spPr>
          <a:xfrm>
            <a:off x="2101091" y="2484980"/>
            <a:ext cx="6858000" cy="823913"/>
          </a:xfrm>
        </p:spPr>
        <p:txBody>
          <a:bodyPr spcFirstLastPara="1" vert="horz" wrap="square" lIns="68580" tIns="34290" rIns="68580" bIns="34290" rtlCol="0" anchor="ctr" anchorCtr="0">
            <a:normAutofit/>
          </a:bodyPr>
          <a:lstStyle/>
          <a:p>
            <a:pPr marL="158750" indent="0">
              <a:buNone/>
            </a:pPr>
            <a:r>
              <a:rPr lang="en-US" sz="1600" b="1" i="0" dirty="0">
                <a:solidFill>
                  <a:schemeClr val="accent3">
                    <a:lumMod val="50000"/>
                  </a:schemeClr>
                </a:solidFill>
                <a:effectLst/>
              </a:rPr>
              <a:t>Privacidade de Dados na Computação Ub</a:t>
            </a:r>
            <a:r>
              <a:rPr lang="en-US" sz="1600" b="1" dirty="0">
                <a:solidFill>
                  <a:schemeClr val="accent3">
                    <a:lumMod val="50000"/>
                  </a:schemeClr>
                </a:solidFill>
              </a:rPr>
              <a:t>í</a:t>
            </a:r>
            <a:r>
              <a:rPr lang="en-US" sz="1600" b="1" i="0" dirty="0">
                <a:solidFill>
                  <a:schemeClr val="accent3">
                    <a:lumMod val="50000"/>
                  </a:schemeClr>
                </a:solidFill>
                <a:effectLst/>
              </a:rPr>
              <a:t>qua</a:t>
            </a:r>
            <a:endParaRPr lang="en-US" sz="1600" b="1" dirty="0">
              <a:solidFill>
                <a:schemeClr val="accent3">
                  <a:lumMod val="50000"/>
                </a:schemeClr>
              </a:solidFill>
            </a:endParaRPr>
          </a:p>
        </p:txBody>
      </p:sp>
    </p:spTree>
    <p:extLst>
      <p:ext uri="{BB962C8B-B14F-4D97-AF65-F5344CB8AC3E}">
        <p14:creationId xmlns:p14="http://schemas.microsoft.com/office/powerpoint/2010/main" val="4241200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08;p43">
            <a:extLst>
              <a:ext uri="{FF2B5EF4-FFF2-40B4-BE49-F238E27FC236}">
                <a16:creationId xmlns:a16="http://schemas.microsoft.com/office/drawing/2014/main" id="{036E948F-4CAF-430F-A0DF-A51E634A45A4}"/>
              </a:ext>
            </a:extLst>
          </p:cNvPr>
          <p:cNvSpPr txBox="1">
            <a:spLocks noGrp="1"/>
          </p:cNvSpPr>
          <p:nvPr>
            <p:ph type="subTitle" idx="1"/>
          </p:nvPr>
        </p:nvSpPr>
        <p:spPr>
          <a:xfrm>
            <a:off x="417000" y="1023761"/>
            <a:ext cx="8114091" cy="21691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
            </a:r>
            <a:r>
              <a:rPr lang="en-US" i="1" dirty="0"/>
              <a:t>The most profound technologies are those that disappear. They weave themselves into the fabric of everyday life until they are</a:t>
            </a:r>
            <a:br>
              <a:rPr lang="en-US" i="1" dirty="0"/>
            </a:br>
            <a:r>
              <a:rPr lang="en-US" i="1" dirty="0"/>
              <a:t>indistinguishable from it.”</a:t>
            </a:r>
          </a:p>
        </p:txBody>
      </p:sp>
      <p:sp>
        <p:nvSpPr>
          <p:cNvPr id="5" name="Google Shape;3107;p43">
            <a:extLst>
              <a:ext uri="{FF2B5EF4-FFF2-40B4-BE49-F238E27FC236}">
                <a16:creationId xmlns:a16="http://schemas.microsoft.com/office/drawing/2014/main" id="{5B3A5AC3-305A-4174-9369-92DFDE426723}"/>
              </a:ext>
            </a:extLst>
          </p:cNvPr>
          <p:cNvSpPr txBox="1">
            <a:spLocks noGrp="1"/>
          </p:cNvSpPr>
          <p:nvPr>
            <p:ph type="title"/>
          </p:nvPr>
        </p:nvSpPr>
        <p:spPr>
          <a:xfrm>
            <a:off x="1365143" y="3373132"/>
            <a:ext cx="5666000" cy="4932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Mark Weiser, </a:t>
            </a:r>
            <a:r>
              <a:rPr lang="en-US" i="1" dirty="0"/>
              <a:t>The Computer for the 21st Century</a:t>
            </a:r>
            <a:r>
              <a:rPr lang="en-US" dirty="0"/>
              <a:t>, 1991</a:t>
            </a:r>
            <a:endParaRPr dirty="0"/>
          </a:p>
        </p:txBody>
      </p:sp>
      <p:pic>
        <p:nvPicPr>
          <p:cNvPr id="6" name="Imagem 5" descr="Uma imagem com homem, pessoa, óculos, cansativo&#10;&#10;Descrição gerada automaticamente">
            <a:extLst>
              <a:ext uri="{FF2B5EF4-FFF2-40B4-BE49-F238E27FC236}">
                <a16:creationId xmlns:a16="http://schemas.microsoft.com/office/drawing/2014/main" id="{FAFA21DA-C242-412A-8140-1095095CA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48" y="2790000"/>
            <a:ext cx="1913052" cy="1913052"/>
          </a:xfrm>
          <a:prstGeom prst="rect">
            <a:avLst/>
          </a:prstGeom>
        </p:spPr>
      </p:pic>
    </p:spTree>
    <p:extLst>
      <p:ext uri="{BB962C8B-B14F-4D97-AF65-F5344CB8AC3E}">
        <p14:creationId xmlns:p14="http://schemas.microsoft.com/office/powerpoint/2010/main" val="319684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49"/>
          <p:cNvSpPr txBox="1">
            <a:spLocks noGrp="1"/>
          </p:cNvSpPr>
          <p:nvPr>
            <p:ph type="title"/>
          </p:nvPr>
        </p:nvSpPr>
        <p:spPr>
          <a:xfrm>
            <a:off x="805794" y="363452"/>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DEFINIÇÃO </a:t>
            </a:r>
            <a:r>
              <a:rPr lang="en" dirty="0">
                <a:solidFill>
                  <a:schemeClr val="bg1"/>
                </a:solidFill>
              </a:rPr>
              <a:t>&amp; </a:t>
            </a:r>
            <a:r>
              <a:rPr lang="en" dirty="0">
                <a:solidFill>
                  <a:schemeClr val="accent2"/>
                </a:solidFill>
              </a:rPr>
              <a:t>CARACTERIZAÇÃO</a:t>
            </a:r>
            <a:endParaRPr dirty="0"/>
          </a:p>
        </p:txBody>
      </p:sp>
      <p:graphicFrame>
        <p:nvGraphicFramePr>
          <p:cNvPr id="3435" name="Google Shape;3435;p49"/>
          <p:cNvGraphicFramePr/>
          <p:nvPr>
            <p:extLst>
              <p:ext uri="{D42A27DB-BD31-4B8C-83A1-F6EECF244321}">
                <p14:modId xmlns:p14="http://schemas.microsoft.com/office/powerpoint/2010/main" val="2936834730"/>
              </p:ext>
            </p:extLst>
          </p:nvPr>
        </p:nvGraphicFramePr>
        <p:xfrm>
          <a:off x="3452909" y="2713410"/>
          <a:ext cx="5266788" cy="1770866"/>
        </p:xfrm>
        <a:graphic>
          <a:graphicData uri="http://schemas.openxmlformats.org/drawingml/2006/table">
            <a:tbl>
              <a:tblPr>
                <a:noFill/>
                <a:tableStyleId>{0ADE5671-DD5B-447F-88D1-24E56C36FC9B}</a:tableStyleId>
              </a:tblPr>
              <a:tblGrid>
                <a:gridCol w="1540915">
                  <a:extLst>
                    <a:ext uri="{9D8B030D-6E8A-4147-A177-3AD203B41FA5}">
                      <a16:colId xmlns:a16="http://schemas.microsoft.com/office/drawing/2014/main" val="20000"/>
                    </a:ext>
                  </a:extLst>
                </a:gridCol>
                <a:gridCol w="1195754">
                  <a:extLst>
                    <a:ext uri="{9D8B030D-6E8A-4147-A177-3AD203B41FA5}">
                      <a16:colId xmlns:a16="http://schemas.microsoft.com/office/drawing/2014/main" val="20001"/>
                    </a:ext>
                  </a:extLst>
                </a:gridCol>
                <a:gridCol w="1273126">
                  <a:extLst>
                    <a:ext uri="{9D8B030D-6E8A-4147-A177-3AD203B41FA5}">
                      <a16:colId xmlns:a16="http://schemas.microsoft.com/office/drawing/2014/main" val="20002"/>
                    </a:ext>
                  </a:extLst>
                </a:gridCol>
                <a:gridCol w="1256993">
                  <a:extLst>
                    <a:ext uri="{9D8B030D-6E8A-4147-A177-3AD203B41FA5}">
                      <a16:colId xmlns:a16="http://schemas.microsoft.com/office/drawing/2014/main" val="20003"/>
                    </a:ext>
                  </a:extLst>
                </a:gridCol>
              </a:tblGrid>
              <a:tr h="467483">
                <a:tc>
                  <a:txBody>
                    <a:bodyPr/>
                    <a:lstStyle/>
                    <a:p>
                      <a:pPr marL="0" lvl="0" indent="0" algn="r" rtl="0">
                        <a:spcBef>
                          <a:spcPts val="0"/>
                        </a:spcBef>
                        <a:spcAft>
                          <a:spcPts val="0"/>
                        </a:spcAft>
                        <a:buNone/>
                      </a:pPr>
                      <a:endParaRPr dirty="0">
                        <a:solidFill>
                          <a:schemeClr val="lt1"/>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lt1"/>
                          </a:solidFill>
                          <a:latin typeface="PT Sans"/>
                          <a:ea typeface="PT Sans"/>
                          <a:cs typeface="PT Sans"/>
                          <a:sym typeface="PT Sans"/>
                        </a:rPr>
                        <a:t>Móvel</a:t>
                      </a:r>
                      <a:endParaRPr sz="1800" b="1" dirty="0">
                        <a:solidFill>
                          <a:schemeClr val="lt1"/>
                        </a:solidFill>
                        <a:latin typeface="PT Sans"/>
                        <a:ea typeface="PT Sans"/>
                        <a:cs typeface="PT Sans"/>
                        <a:sym typeface="PT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PT Sans"/>
                          <a:ea typeface="PT Sans"/>
                          <a:cs typeface="PT Sans"/>
                          <a:sym typeface="PT Sans"/>
                        </a:rPr>
                        <a:t>Pervasiva</a:t>
                      </a:r>
                      <a:endParaRPr dirty="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PT Sans"/>
                          <a:ea typeface="PT Sans"/>
                          <a:cs typeface="PT Sans"/>
                          <a:sym typeface="PT Sans"/>
                        </a:rPr>
                        <a:t>Ubíqua</a:t>
                      </a:r>
                      <a:endParaRPr dirty="0">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extLst>
                  <a:ext uri="{0D108BD9-81ED-4DB2-BD59-A6C34878D82A}">
                    <a16:rowId xmlns:a16="http://schemas.microsoft.com/office/drawing/2014/main" val="10000"/>
                  </a:ext>
                </a:extLst>
              </a:tr>
              <a:tr h="571893">
                <a:tc>
                  <a:txBody>
                    <a:bodyPr/>
                    <a:lstStyle/>
                    <a:p>
                      <a:pPr marL="0" lvl="0" indent="0" algn="r" rtl="0">
                        <a:spcBef>
                          <a:spcPts val="0"/>
                        </a:spcBef>
                        <a:spcAft>
                          <a:spcPts val="0"/>
                        </a:spcAft>
                        <a:buClr>
                          <a:schemeClr val="dk1"/>
                        </a:buClr>
                        <a:buSzPts val="1100"/>
                        <a:buFont typeface="Arial"/>
                        <a:buNone/>
                      </a:pPr>
                      <a:r>
                        <a:rPr lang="en" sz="1800" b="1" dirty="0">
                          <a:solidFill>
                            <a:schemeClr val="lt1"/>
                          </a:solidFill>
                          <a:latin typeface="PT Sans"/>
                          <a:ea typeface="PT Sans"/>
                          <a:cs typeface="PT Sans"/>
                          <a:sym typeface="PT Sans"/>
                        </a:rPr>
                        <a:t>Mobilidade</a:t>
                      </a:r>
                      <a:endParaRPr dirty="0">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59358">
                <a:tc>
                  <a:txBody>
                    <a:bodyPr/>
                    <a:lstStyle/>
                    <a:p>
                      <a:pPr marL="0" lvl="0" indent="0" algn="r" rtl="0">
                        <a:spcBef>
                          <a:spcPts val="0"/>
                        </a:spcBef>
                        <a:spcAft>
                          <a:spcPts val="0"/>
                        </a:spcAft>
                        <a:buClr>
                          <a:schemeClr val="dk1"/>
                        </a:buClr>
                        <a:buSzPts val="1100"/>
                        <a:buFont typeface="Arial"/>
                        <a:buNone/>
                      </a:pPr>
                      <a:r>
                        <a:rPr lang="en" sz="1800" b="1" dirty="0">
                          <a:solidFill>
                            <a:schemeClr val="lt1"/>
                          </a:solidFill>
                          <a:latin typeface="PT Sans"/>
                          <a:ea typeface="PT Sans"/>
                          <a:cs typeface="PT Sans"/>
                          <a:sym typeface="PT Sans"/>
                        </a:rPr>
                        <a:t>Grau de “integração”</a:t>
                      </a:r>
                      <a:endParaRPr dirty="0">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dirty="0"/>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dirty="0"/>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3436" name="Google Shape;3436;p49"/>
          <p:cNvGrpSpPr/>
          <p:nvPr/>
        </p:nvGrpSpPr>
        <p:grpSpPr>
          <a:xfrm rot="-5400000">
            <a:off x="8376715" y="549423"/>
            <a:ext cx="883262" cy="242091"/>
            <a:chOff x="2300350" y="2601250"/>
            <a:chExt cx="2275275" cy="623625"/>
          </a:xfrm>
        </p:grpSpPr>
        <p:sp>
          <p:nvSpPr>
            <p:cNvPr id="3437" name="Google Shape;3437;p4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49"/>
          <p:cNvGrpSpPr/>
          <p:nvPr/>
        </p:nvGrpSpPr>
        <p:grpSpPr>
          <a:xfrm>
            <a:off x="5457682" y="3933234"/>
            <a:ext cx="339253" cy="339253"/>
            <a:chOff x="2085525" y="4992125"/>
            <a:chExt cx="481825" cy="481825"/>
          </a:xfrm>
        </p:grpSpPr>
        <p:sp>
          <p:nvSpPr>
            <p:cNvPr id="3473" name="Google Shape;3473;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4" name="Google Shape;3474;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75" name="Google Shape;3475;p49"/>
          <p:cNvGrpSpPr/>
          <p:nvPr/>
        </p:nvGrpSpPr>
        <p:grpSpPr>
          <a:xfrm>
            <a:off x="5457682" y="3298974"/>
            <a:ext cx="339253" cy="339253"/>
            <a:chOff x="1492675" y="4992125"/>
            <a:chExt cx="481825" cy="481825"/>
          </a:xfrm>
        </p:grpSpPr>
        <p:sp>
          <p:nvSpPr>
            <p:cNvPr id="3476" name="Google Shape;3476;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7" name="Google Shape;3477;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490" name="Google Shape;3490;p49"/>
          <p:cNvGrpSpPr/>
          <p:nvPr/>
        </p:nvGrpSpPr>
        <p:grpSpPr>
          <a:xfrm>
            <a:off x="7924975" y="3922516"/>
            <a:ext cx="339253" cy="339253"/>
            <a:chOff x="1492675" y="4992125"/>
            <a:chExt cx="481825" cy="481825"/>
          </a:xfrm>
        </p:grpSpPr>
        <p:sp>
          <p:nvSpPr>
            <p:cNvPr id="3491" name="Google Shape;3491;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2" name="Google Shape;3492;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3" name="Google Shape;3493;p49"/>
          <p:cNvGrpSpPr/>
          <p:nvPr/>
        </p:nvGrpSpPr>
        <p:grpSpPr>
          <a:xfrm>
            <a:off x="7920635" y="3295070"/>
            <a:ext cx="339253" cy="339253"/>
            <a:chOff x="1492675" y="4992125"/>
            <a:chExt cx="481825" cy="481825"/>
          </a:xfrm>
        </p:grpSpPr>
        <p:sp>
          <p:nvSpPr>
            <p:cNvPr id="3494" name="Google Shape;3494;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5" name="Google Shape;3495;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6" name="Google Shape;3496;p49"/>
          <p:cNvGrpSpPr/>
          <p:nvPr/>
        </p:nvGrpSpPr>
        <p:grpSpPr>
          <a:xfrm>
            <a:off x="6659058" y="3298974"/>
            <a:ext cx="339253" cy="339253"/>
            <a:chOff x="2085525" y="4992125"/>
            <a:chExt cx="481825" cy="481825"/>
          </a:xfrm>
        </p:grpSpPr>
        <p:sp>
          <p:nvSpPr>
            <p:cNvPr id="3497" name="Google Shape;3497;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8" name="Google Shape;3498;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 name="Google Shape;3490;p49">
            <a:extLst>
              <a:ext uri="{FF2B5EF4-FFF2-40B4-BE49-F238E27FC236}">
                <a16:creationId xmlns:a16="http://schemas.microsoft.com/office/drawing/2014/main" id="{7E16B1EC-D090-481F-AEC0-3FE583697F0A}"/>
              </a:ext>
            </a:extLst>
          </p:cNvPr>
          <p:cNvGrpSpPr/>
          <p:nvPr/>
        </p:nvGrpSpPr>
        <p:grpSpPr>
          <a:xfrm>
            <a:off x="6659031" y="3933233"/>
            <a:ext cx="339253" cy="339253"/>
            <a:chOff x="1492675" y="4992125"/>
            <a:chExt cx="481825" cy="481825"/>
          </a:xfrm>
        </p:grpSpPr>
        <p:sp>
          <p:nvSpPr>
            <p:cNvPr id="80" name="Google Shape;3491;p49">
              <a:extLst>
                <a:ext uri="{FF2B5EF4-FFF2-40B4-BE49-F238E27FC236}">
                  <a16:creationId xmlns:a16="http://schemas.microsoft.com/office/drawing/2014/main" id="{9834D43D-4A5A-4AF7-89F0-42F2141C1C95}"/>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3492;p49">
              <a:extLst>
                <a:ext uri="{FF2B5EF4-FFF2-40B4-BE49-F238E27FC236}">
                  <a16:creationId xmlns:a16="http://schemas.microsoft.com/office/drawing/2014/main" id="{11349C6A-4CB7-4D63-BF1B-CE9DF399B09D}"/>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82" name="Imagem 81">
            <a:extLst>
              <a:ext uri="{FF2B5EF4-FFF2-40B4-BE49-F238E27FC236}">
                <a16:creationId xmlns:a16="http://schemas.microsoft.com/office/drawing/2014/main" id="{BEE6F735-5874-4BF4-92EA-B70C7F7B221C}"/>
              </a:ext>
            </a:extLst>
          </p:cNvPr>
          <p:cNvPicPr>
            <a:picLocks noChangeAspect="1"/>
          </p:cNvPicPr>
          <p:nvPr/>
        </p:nvPicPr>
        <p:blipFill rotWithShape="1">
          <a:blip r:embed="rId3">
            <a:extLst>
              <a:ext uri="{28A0092B-C50C-407E-A947-70E740481C1C}">
                <a14:useLocalDpi xmlns:a14="http://schemas.microsoft.com/office/drawing/2010/main" val="0"/>
              </a:ext>
            </a:extLst>
          </a:blip>
          <a:srcRect l="3803" t="9814" r="3903" b="11791"/>
          <a:stretch/>
        </p:blipFill>
        <p:spPr>
          <a:xfrm>
            <a:off x="5167648" y="1370005"/>
            <a:ext cx="3482555" cy="1009460"/>
          </a:xfrm>
          <a:prstGeom prst="rect">
            <a:avLst/>
          </a:prstGeom>
          <a:ln w="12700" cap="sq">
            <a:solidFill>
              <a:schemeClr val="accent4">
                <a:lumMod val="60000"/>
                <a:lumOff val="40000"/>
              </a:schemeClr>
            </a:solidFill>
            <a:prstDash val="solid"/>
            <a:miter lim="800000"/>
          </a:ln>
          <a:effectLst>
            <a:outerShdw blurRad="50800" dist="38100" dir="2700000" algn="tl" rotWithShape="0">
              <a:srgbClr val="000000">
                <a:alpha val="43000"/>
              </a:srgbClr>
            </a:outerShdw>
          </a:effectLst>
        </p:spPr>
      </p:pic>
      <p:sp>
        <p:nvSpPr>
          <p:cNvPr id="83" name="Subtítulo 5">
            <a:extLst>
              <a:ext uri="{FF2B5EF4-FFF2-40B4-BE49-F238E27FC236}">
                <a16:creationId xmlns:a16="http://schemas.microsoft.com/office/drawing/2014/main" id="{4518A140-B1AC-4B66-9D57-F7AA2B2C2644}"/>
              </a:ext>
            </a:extLst>
          </p:cNvPr>
          <p:cNvSpPr txBox="1">
            <a:spLocks/>
          </p:cNvSpPr>
          <p:nvPr/>
        </p:nvSpPr>
        <p:spPr>
          <a:xfrm>
            <a:off x="331446" y="1457308"/>
            <a:ext cx="4459857" cy="1298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marL="285750" indent="-285750" algn="just">
              <a:buFont typeface="Arial" panose="020B0604020202020204" pitchFamily="34" charset="0"/>
              <a:buChar char="•"/>
            </a:pPr>
            <a:r>
              <a:rPr lang="pt-PT" sz="1600" dirty="0"/>
              <a:t>Computação ubíqua </a:t>
            </a:r>
            <a:r>
              <a:rPr lang="pt-PT" sz="1600" b="0" dirty="0"/>
              <a:t>surge como a interceção destes dois paradigmas. Isto porque computação ubíqua, nada mais é do que a integração da mobilidade em sistemas pervasivos.</a:t>
            </a:r>
          </a:p>
          <a:p>
            <a:pPr marL="285750" indent="-285750">
              <a:buFont typeface="Arial" panose="020B0604020202020204" pitchFamily="34" charset="0"/>
              <a:buChar char="•"/>
            </a:pPr>
            <a:endParaRPr lang="pt-PT" dirty="0"/>
          </a:p>
        </p:txBody>
      </p:sp>
      <p:sp>
        <p:nvSpPr>
          <p:cNvPr id="85" name="Subtítulo 5">
            <a:extLst>
              <a:ext uri="{FF2B5EF4-FFF2-40B4-BE49-F238E27FC236}">
                <a16:creationId xmlns:a16="http://schemas.microsoft.com/office/drawing/2014/main" id="{BC3F74F6-4168-401A-8AAF-CD56A72D98DD}"/>
              </a:ext>
            </a:extLst>
          </p:cNvPr>
          <p:cNvSpPr txBox="1">
            <a:spLocks/>
          </p:cNvSpPr>
          <p:nvPr/>
        </p:nvSpPr>
        <p:spPr>
          <a:xfrm>
            <a:off x="381773" y="3024841"/>
            <a:ext cx="2694150" cy="1556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marL="285750" indent="-285750" algn="just">
              <a:buFont typeface="Arial" panose="020B0604020202020204" pitchFamily="34" charset="0"/>
              <a:buChar char="•"/>
            </a:pPr>
            <a:r>
              <a:rPr lang="pt-PT" sz="1600" b="0" dirty="0"/>
              <a:t>Dispositivos eletrónicos adaptam-se de forma automática a novos ambientes.</a:t>
            </a:r>
          </a:p>
          <a:p>
            <a:pPr marL="285750" indent="-285750">
              <a:buFont typeface="Arial" panose="020B0604020202020204" pitchFamily="34" charset="0"/>
              <a:buChar char="•"/>
            </a:pPr>
            <a:endParaRPr lang="pt-P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7"/>
        <p:cNvGrpSpPr/>
        <p:nvPr/>
      </p:nvGrpSpPr>
      <p:grpSpPr>
        <a:xfrm>
          <a:off x="0" y="0"/>
          <a:ext cx="0" cy="0"/>
          <a:chOff x="0" y="0"/>
          <a:chExt cx="0" cy="0"/>
        </a:xfrm>
      </p:grpSpPr>
      <p:sp>
        <p:nvSpPr>
          <p:cNvPr id="3778" name="Google Shape;3778;p55"/>
          <p:cNvSpPr/>
          <p:nvPr/>
        </p:nvSpPr>
        <p:spPr>
          <a:xfrm>
            <a:off x="3319776" y="168827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PRINCÍPIOS DA </a:t>
            </a:r>
            <a:r>
              <a:rPr lang="en" dirty="0">
                <a:solidFill>
                  <a:schemeClr val="accent2"/>
                </a:solidFill>
              </a:rPr>
              <a:t>COMPUTAÇÃO UBÍQUA</a:t>
            </a:r>
            <a:endParaRPr dirty="0"/>
          </a:p>
        </p:txBody>
      </p:sp>
      <p:grpSp>
        <p:nvGrpSpPr>
          <p:cNvPr id="3780" name="Google Shape;3780;p55"/>
          <p:cNvGrpSpPr/>
          <p:nvPr/>
        </p:nvGrpSpPr>
        <p:grpSpPr>
          <a:xfrm>
            <a:off x="791466" y="1939156"/>
            <a:ext cx="2146205" cy="920700"/>
            <a:chOff x="791466" y="1735171"/>
            <a:chExt cx="2146205" cy="920700"/>
          </a:xfrm>
        </p:grpSpPr>
        <p:sp>
          <p:nvSpPr>
            <p:cNvPr id="3781" name="Google Shape;3781;p55"/>
            <p:cNvSpPr/>
            <p:nvPr/>
          </p:nvSpPr>
          <p:spPr>
            <a:xfrm>
              <a:off x="791471" y="1735171"/>
              <a:ext cx="2146200" cy="4590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sz="1800" b="1" dirty="0">
                  <a:solidFill>
                    <a:schemeClr val="lt1"/>
                  </a:solidFill>
                  <a:latin typeface="Exo"/>
                  <a:ea typeface="Exo"/>
                  <a:cs typeface="Exo"/>
                  <a:sym typeface="Exo"/>
                </a:rPr>
                <a:t>Descentralização</a:t>
              </a:r>
            </a:p>
          </p:txBody>
        </p:sp>
        <p:sp>
          <p:nvSpPr>
            <p:cNvPr id="3782" name="Google Shape;3782;p55"/>
            <p:cNvSpPr txBox="1"/>
            <p:nvPr/>
          </p:nvSpPr>
          <p:spPr>
            <a:xfrm>
              <a:off x="791466" y="2194171"/>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T Sans"/>
                <a:ea typeface="PT Sans"/>
                <a:cs typeface="PT Sans"/>
                <a:sym typeface="PT Sans"/>
              </a:endParaRPr>
            </a:p>
          </p:txBody>
        </p:sp>
      </p:grpSp>
      <p:grpSp>
        <p:nvGrpSpPr>
          <p:cNvPr id="3783" name="Google Shape;3783;p55"/>
          <p:cNvGrpSpPr/>
          <p:nvPr/>
        </p:nvGrpSpPr>
        <p:grpSpPr>
          <a:xfrm>
            <a:off x="6203036" y="1939155"/>
            <a:ext cx="2146206" cy="920701"/>
            <a:chOff x="6200861" y="1735170"/>
            <a:chExt cx="2146206" cy="920701"/>
          </a:xfrm>
        </p:grpSpPr>
        <p:sp>
          <p:nvSpPr>
            <p:cNvPr id="3784" name="Google Shape;3784;p55"/>
            <p:cNvSpPr/>
            <p:nvPr/>
          </p:nvSpPr>
          <p:spPr>
            <a:xfrm>
              <a:off x="6200867" y="1735170"/>
              <a:ext cx="2146200" cy="447425"/>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Simplicidade</a:t>
              </a:r>
              <a:endParaRPr sz="1800" b="1" dirty="0">
                <a:solidFill>
                  <a:schemeClr val="lt1"/>
                </a:solidFill>
                <a:latin typeface="Exo"/>
                <a:ea typeface="Exo"/>
                <a:cs typeface="Exo"/>
                <a:sym typeface="Exo"/>
              </a:endParaRPr>
            </a:p>
          </p:txBody>
        </p:sp>
        <p:sp>
          <p:nvSpPr>
            <p:cNvPr id="3785" name="Google Shape;3785;p55"/>
            <p:cNvSpPr txBox="1"/>
            <p:nvPr/>
          </p:nvSpPr>
          <p:spPr>
            <a:xfrm>
              <a:off x="6200861" y="2194171"/>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T Sans"/>
                <a:ea typeface="PT Sans"/>
                <a:cs typeface="PT Sans"/>
                <a:sym typeface="PT Sans"/>
              </a:endParaRPr>
            </a:p>
          </p:txBody>
        </p:sp>
      </p:grpSp>
      <p:grpSp>
        <p:nvGrpSpPr>
          <p:cNvPr id="3786" name="Google Shape;3786;p55"/>
          <p:cNvGrpSpPr/>
          <p:nvPr/>
        </p:nvGrpSpPr>
        <p:grpSpPr>
          <a:xfrm>
            <a:off x="808664" y="3301661"/>
            <a:ext cx="2146205" cy="969575"/>
            <a:chOff x="793641" y="3075398"/>
            <a:chExt cx="2146205" cy="969575"/>
          </a:xfrm>
        </p:grpSpPr>
        <p:sp>
          <p:nvSpPr>
            <p:cNvPr id="3787" name="Google Shape;3787;p55"/>
            <p:cNvSpPr/>
            <p:nvPr/>
          </p:nvSpPr>
          <p:spPr>
            <a:xfrm>
              <a:off x="793646" y="3075398"/>
              <a:ext cx="2146200" cy="448775"/>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Conetividade</a:t>
              </a:r>
              <a:endParaRPr sz="1800" b="1" dirty="0">
                <a:solidFill>
                  <a:schemeClr val="lt1"/>
                </a:solidFill>
                <a:latin typeface="Exo"/>
                <a:ea typeface="Exo"/>
                <a:cs typeface="Exo"/>
                <a:sym typeface="Exo"/>
              </a:endParaRPr>
            </a:p>
          </p:txBody>
        </p:sp>
        <p:sp>
          <p:nvSpPr>
            <p:cNvPr id="3788" name="Google Shape;3788;p55"/>
            <p:cNvSpPr txBox="1"/>
            <p:nvPr/>
          </p:nvSpPr>
          <p:spPr>
            <a:xfrm>
              <a:off x="793641" y="3583273"/>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T Sans"/>
                <a:ea typeface="PT Sans"/>
                <a:cs typeface="PT Sans"/>
                <a:sym typeface="PT Sans"/>
              </a:endParaRPr>
            </a:p>
          </p:txBody>
        </p:sp>
      </p:grpSp>
      <p:grpSp>
        <p:nvGrpSpPr>
          <p:cNvPr id="3789" name="Google Shape;3789;p55"/>
          <p:cNvGrpSpPr/>
          <p:nvPr/>
        </p:nvGrpSpPr>
        <p:grpSpPr>
          <a:xfrm>
            <a:off x="6203036" y="3301661"/>
            <a:ext cx="2146206" cy="968225"/>
            <a:chOff x="6203036" y="3076748"/>
            <a:chExt cx="2146206" cy="968225"/>
          </a:xfrm>
        </p:grpSpPr>
        <p:sp>
          <p:nvSpPr>
            <p:cNvPr id="3790" name="Google Shape;3790;p55"/>
            <p:cNvSpPr/>
            <p:nvPr/>
          </p:nvSpPr>
          <p:spPr>
            <a:xfrm>
              <a:off x="6203042" y="3076748"/>
              <a:ext cx="2146200" cy="447425"/>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Diversidade</a:t>
              </a:r>
              <a:endParaRPr sz="1800" b="1" dirty="0">
                <a:solidFill>
                  <a:schemeClr val="lt1"/>
                </a:solidFill>
                <a:latin typeface="Exo"/>
                <a:ea typeface="Exo"/>
                <a:cs typeface="Exo"/>
                <a:sym typeface="Exo"/>
              </a:endParaRPr>
            </a:p>
          </p:txBody>
        </p:sp>
        <p:sp>
          <p:nvSpPr>
            <p:cNvPr id="3791" name="Google Shape;3791;p55"/>
            <p:cNvSpPr txBox="1"/>
            <p:nvPr/>
          </p:nvSpPr>
          <p:spPr>
            <a:xfrm>
              <a:off x="6203036" y="3583273"/>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PT Sans"/>
                <a:ea typeface="PT Sans"/>
                <a:cs typeface="PT Sans"/>
                <a:sym typeface="PT Sans"/>
              </a:endParaRPr>
            </a:p>
          </p:txBody>
        </p:sp>
      </p:grpSp>
      <p:sp>
        <p:nvSpPr>
          <p:cNvPr id="3818" name="Google Shape;3818;p55"/>
          <p:cNvSpPr/>
          <p:nvPr/>
        </p:nvSpPr>
        <p:spPr>
          <a:xfrm>
            <a:off x="4806488" y="168827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3319776" y="3076287"/>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4806488" y="3076287"/>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1" name="Google Shape;3821;p55"/>
          <p:cNvCxnSpPr>
            <a:stCxn id="3818" idx="4"/>
            <a:endCxn id="3819" idx="0"/>
          </p:cNvCxnSpPr>
          <p:nvPr/>
        </p:nvCxnSpPr>
        <p:spPr>
          <a:xfrm rot="5400000">
            <a:off x="4385738" y="2147275"/>
            <a:ext cx="371400" cy="1486800"/>
          </a:xfrm>
          <a:prstGeom prst="bentConnector3">
            <a:avLst>
              <a:gd name="adj1" fmla="val 49988"/>
            </a:avLst>
          </a:prstGeom>
          <a:noFill/>
          <a:ln w="19050" cap="flat" cmpd="sng">
            <a:solidFill>
              <a:schemeClr val="accent2"/>
            </a:solidFill>
            <a:prstDash val="solid"/>
            <a:round/>
            <a:headEnd type="none" w="med" len="med"/>
            <a:tailEnd type="none" w="med" len="med"/>
          </a:ln>
        </p:spPr>
      </p:cxnSp>
      <p:cxnSp>
        <p:nvCxnSpPr>
          <p:cNvPr id="3822" name="Google Shape;3822;p55"/>
          <p:cNvCxnSpPr>
            <a:stCxn id="3778" idx="6"/>
            <a:endCxn id="3818" idx="2"/>
          </p:cNvCxnSpPr>
          <p:nvPr/>
        </p:nvCxnSpPr>
        <p:spPr>
          <a:xfrm>
            <a:off x="4336476" y="2196625"/>
            <a:ext cx="470100" cy="0"/>
          </a:xfrm>
          <a:prstGeom prst="straightConnector1">
            <a:avLst/>
          </a:prstGeom>
          <a:noFill/>
          <a:ln w="19050" cap="flat" cmpd="sng">
            <a:solidFill>
              <a:schemeClr val="accent2"/>
            </a:solidFill>
            <a:prstDash val="solid"/>
            <a:round/>
            <a:headEnd type="none" w="med" len="med"/>
            <a:tailEnd type="none" w="med" len="med"/>
          </a:ln>
        </p:spPr>
      </p:cxnSp>
      <p:cxnSp>
        <p:nvCxnSpPr>
          <p:cNvPr id="3823" name="Google Shape;3823;p55"/>
          <p:cNvCxnSpPr>
            <a:stCxn id="3819" idx="6"/>
            <a:endCxn id="3820" idx="2"/>
          </p:cNvCxnSpPr>
          <p:nvPr/>
        </p:nvCxnSpPr>
        <p:spPr>
          <a:xfrm>
            <a:off x="4336476" y="3584637"/>
            <a:ext cx="470100" cy="0"/>
          </a:xfrm>
          <a:prstGeom prst="straightConnector1">
            <a:avLst/>
          </a:prstGeom>
          <a:noFill/>
          <a:ln w="19050" cap="flat" cmpd="sng">
            <a:solidFill>
              <a:schemeClr val="accent2"/>
            </a:solidFill>
            <a:prstDash val="solid"/>
            <a:round/>
            <a:headEnd type="none" w="med" len="med"/>
            <a:tailEnd type="none" w="med" len="med"/>
          </a:ln>
        </p:spPr>
      </p:cxnSp>
      <p:grpSp>
        <p:nvGrpSpPr>
          <p:cNvPr id="3840" name="Google Shape;3840;p55"/>
          <p:cNvGrpSpPr/>
          <p:nvPr/>
        </p:nvGrpSpPr>
        <p:grpSpPr>
          <a:xfrm>
            <a:off x="5028747" y="1869112"/>
            <a:ext cx="591417" cy="620078"/>
            <a:chOff x="3338019" y="1437970"/>
            <a:chExt cx="416490" cy="416501"/>
          </a:xfrm>
        </p:grpSpPr>
        <p:sp>
          <p:nvSpPr>
            <p:cNvPr id="3841" name="Google Shape;3841;p55"/>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5"/>
          <p:cNvGrpSpPr/>
          <p:nvPr/>
        </p:nvGrpSpPr>
        <p:grpSpPr>
          <a:xfrm rot="10800000">
            <a:off x="4431589" y="4464278"/>
            <a:ext cx="883262" cy="242091"/>
            <a:chOff x="2300350" y="2601250"/>
            <a:chExt cx="2275275" cy="623625"/>
          </a:xfrm>
        </p:grpSpPr>
        <p:sp>
          <p:nvSpPr>
            <p:cNvPr id="3845" name="Google Shape;3845;p5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55"/>
          <p:cNvGrpSpPr/>
          <p:nvPr/>
        </p:nvGrpSpPr>
        <p:grpSpPr>
          <a:xfrm>
            <a:off x="7907223" y="1209628"/>
            <a:ext cx="2297800" cy="271691"/>
            <a:chOff x="7805645" y="1077529"/>
            <a:chExt cx="2297800" cy="271691"/>
          </a:xfrm>
        </p:grpSpPr>
        <p:sp>
          <p:nvSpPr>
            <p:cNvPr id="3852" name="Google Shape;3852;p55"/>
            <p:cNvSpPr/>
            <p:nvPr/>
          </p:nvSpPr>
          <p:spPr>
            <a:xfrm flipH="1">
              <a:off x="8108745" y="128111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flipH="1">
              <a:off x="7805645" y="1077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3051;p41">
            <a:extLst>
              <a:ext uri="{FF2B5EF4-FFF2-40B4-BE49-F238E27FC236}">
                <a16:creationId xmlns:a16="http://schemas.microsoft.com/office/drawing/2014/main" id="{944039C8-4621-4854-A511-3714B80E74D0}"/>
              </a:ext>
            </a:extLst>
          </p:cNvPr>
          <p:cNvGrpSpPr/>
          <p:nvPr/>
        </p:nvGrpSpPr>
        <p:grpSpPr>
          <a:xfrm>
            <a:off x="3503421" y="1809959"/>
            <a:ext cx="671920" cy="679231"/>
            <a:chOff x="4722040" y="1437111"/>
            <a:chExt cx="416490" cy="417360"/>
          </a:xfrm>
        </p:grpSpPr>
        <p:sp>
          <p:nvSpPr>
            <p:cNvPr id="83" name="Google Shape;3052;p41">
              <a:extLst>
                <a:ext uri="{FF2B5EF4-FFF2-40B4-BE49-F238E27FC236}">
                  <a16:creationId xmlns:a16="http://schemas.microsoft.com/office/drawing/2014/main" id="{771754B3-F5D2-486C-B2FF-46F46091B03B}"/>
                </a:ext>
              </a:extLst>
            </p:cNvPr>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53;p41">
              <a:extLst>
                <a:ext uri="{FF2B5EF4-FFF2-40B4-BE49-F238E27FC236}">
                  <a16:creationId xmlns:a16="http://schemas.microsoft.com/office/drawing/2014/main" id="{BE8B34B0-BE78-47BC-A869-54C67A4B49CF}"/>
                </a:ext>
              </a:extLst>
            </p:cNvPr>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54;p41">
              <a:extLst>
                <a:ext uri="{FF2B5EF4-FFF2-40B4-BE49-F238E27FC236}">
                  <a16:creationId xmlns:a16="http://schemas.microsoft.com/office/drawing/2014/main" id="{17C0FD90-9260-46D9-BB9A-4656BD2BC89A}"/>
                </a:ext>
              </a:extLst>
            </p:cNvPr>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3880;p56">
            <a:extLst>
              <a:ext uri="{FF2B5EF4-FFF2-40B4-BE49-F238E27FC236}">
                <a16:creationId xmlns:a16="http://schemas.microsoft.com/office/drawing/2014/main" id="{FFBF9266-76D2-45D2-8441-B9D2A4E672C8}"/>
              </a:ext>
            </a:extLst>
          </p:cNvPr>
          <p:cNvGrpSpPr/>
          <p:nvPr/>
        </p:nvGrpSpPr>
        <p:grpSpPr>
          <a:xfrm>
            <a:off x="3535584" y="3209277"/>
            <a:ext cx="637702" cy="656179"/>
            <a:chOff x="-61784125" y="3377700"/>
            <a:chExt cx="316650" cy="317450"/>
          </a:xfrm>
        </p:grpSpPr>
        <p:sp>
          <p:nvSpPr>
            <p:cNvPr id="91" name="Google Shape;3881;p56">
              <a:extLst>
                <a:ext uri="{FF2B5EF4-FFF2-40B4-BE49-F238E27FC236}">
                  <a16:creationId xmlns:a16="http://schemas.microsoft.com/office/drawing/2014/main" id="{2E0D91D3-D7A0-4D22-AFE9-65EE790D39D8}"/>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82;p56">
              <a:extLst>
                <a:ext uri="{FF2B5EF4-FFF2-40B4-BE49-F238E27FC236}">
                  <a16:creationId xmlns:a16="http://schemas.microsoft.com/office/drawing/2014/main" id="{D5216CC9-D78D-47DE-9ADA-577D41428785}"/>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83;p56">
              <a:extLst>
                <a:ext uri="{FF2B5EF4-FFF2-40B4-BE49-F238E27FC236}">
                  <a16:creationId xmlns:a16="http://schemas.microsoft.com/office/drawing/2014/main" id="{9D912358-B67D-4683-B8F0-E69DBDCCD8A2}"/>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84;p56">
              <a:extLst>
                <a:ext uri="{FF2B5EF4-FFF2-40B4-BE49-F238E27FC236}">
                  <a16:creationId xmlns:a16="http://schemas.microsoft.com/office/drawing/2014/main" id="{1DD2CB12-5C44-40F5-BBF5-F4833C5F456C}"/>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85;p56">
              <a:extLst>
                <a:ext uri="{FF2B5EF4-FFF2-40B4-BE49-F238E27FC236}">
                  <a16:creationId xmlns:a16="http://schemas.microsoft.com/office/drawing/2014/main" id="{9FB8ED29-F251-4364-8CF7-3DE75175F2A3}"/>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86;p56">
              <a:extLst>
                <a:ext uri="{FF2B5EF4-FFF2-40B4-BE49-F238E27FC236}">
                  <a16:creationId xmlns:a16="http://schemas.microsoft.com/office/drawing/2014/main" id="{4C673191-D388-4B1E-AACA-86BF8E2A2976}"/>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87;p56">
              <a:extLst>
                <a:ext uri="{FF2B5EF4-FFF2-40B4-BE49-F238E27FC236}">
                  <a16:creationId xmlns:a16="http://schemas.microsoft.com/office/drawing/2014/main" id="{C51DBDFC-451B-459F-92C6-DC1CCFACBC6B}"/>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4704;p70">
            <a:extLst>
              <a:ext uri="{FF2B5EF4-FFF2-40B4-BE49-F238E27FC236}">
                <a16:creationId xmlns:a16="http://schemas.microsoft.com/office/drawing/2014/main" id="{510D287F-439F-428F-AD08-F9ED1A3EC387}"/>
              </a:ext>
            </a:extLst>
          </p:cNvPr>
          <p:cNvGrpSpPr/>
          <p:nvPr/>
        </p:nvGrpSpPr>
        <p:grpSpPr>
          <a:xfrm>
            <a:off x="4982151" y="3209277"/>
            <a:ext cx="699732" cy="710021"/>
            <a:chOff x="7548808" y="2076709"/>
            <a:chExt cx="416490" cy="416526"/>
          </a:xfrm>
        </p:grpSpPr>
        <p:sp>
          <p:nvSpPr>
            <p:cNvPr id="99" name="Google Shape;4705;p70">
              <a:extLst>
                <a:ext uri="{FF2B5EF4-FFF2-40B4-BE49-F238E27FC236}">
                  <a16:creationId xmlns:a16="http://schemas.microsoft.com/office/drawing/2014/main" id="{5F25FF8A-9931-4E24-92E2-9D820DA17E0F}"/>
                </a:ext>
              </a:extLst>
            </p:cNvPr>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06;p70">
              <a:extLst>
                <a:ext uri="{FF2B5EF4-FFF2-40B4-BE49-F238E27FC236}">
                  <a16:creationId xmlns:a16="http://schemas.microsoft.com/office/drawing/2014/main" id="{113F7B29-E2CB-43C7-BEB4-45816A26AFF4}"/>
                </a:ext>
              </a:extLst>
            </p:cNvPr>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3"/>
        <p:cNvGrpSpPr/>
        <p:nvPr/>
      </p:nvGrpSpPr>
      <p:grpSpPr>
        <a:xfrm>
          <a:off x="0" y="0"/>
          <a:ext cx="0" cy="0"/>
          <a:chOff x="0" y="0"/>
          <a:chExt cx="0" cy="0"/>
        </a:xfrm>
      </p:grpSpPr>
      <p:sp>
        <p:nvSpPr>
          <p:cNvPr id="4417" name="Google Shape;4417;p66"/>
          <p:cNvSpPr txBox="1">
            <a:spLocks noGrp="1"/>
          </p:cNvSpPr>
          <p:nvPr>
            <p:ph type="title"/>
          </p:nvPr>
        </p:nvSpPr>
        <p:spPr>
          <a:xfrm>
            <a:off x="570086" y="385104"/>
            <a:ext cx="7717800" cy="913708"/>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SENSORIZAÇÃO</a:t>
            </a:r>
            <a:r>
              <a:rPr lang="en" dirty="0"/>
              <a:t>  &amp; </a:t>
            </a:r>
            <a:r>
              <a:rPr lang="en" dirty="0">
                <a:solidFill>
                  <a:schemeClr val="accent2"/>
                </a:solidFill>
              </a:rPr>
              <a:t>AMBIENTES INTELIGENTES</a:t>
            </a:r>
            <a:endParaRPr dirty="0">
              <a:solidFill>
                <a:schemeClr val="accent2"/>
              </a:solidFill>
            </a:endParaRPr>
          </a:p>
        </p:txBody>
      </p:sp>
      <p:grpSp>
        <p:nvGrpSpPr>
          <p:cNvPr id="4427" name="Google Shape;4427;p66"/>
          <p:cNvGrpSpPr/>
          <p:nvPr/>
        </p:nvGrpSpPr>
        <p:grpSpPr>
          <a:xfrm>
            <a:off x="6376384" y="3588473"/>
            <a:ext cx="883262" cy="242091"/>
            <a:chOff x="2300350" y="2601250"/>
            <a:chExt cx="2275275" cy="623625"/>
          </a:xfrm>
        </p:grpSpPr>
        <p:sp>
          <p:nvSpPr>
            <p:cNvPr id="4428" name="Google Shape;4428;p6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6"/>
          <p:cNvGrpSpPr/>
          <p:nvPr/>
        </p:nvGrpSpPr>
        <p:grpSpPr>
          <a:xfrm>
            <a:off x="1371627" y="3969377"/>
            <a:ext cx="1105976" cy="133969"/>
            <a:chOff x="8183182" y="663852"/>
            <a:chExt cx="1475028" cy="178673"/>
          </a:xfrm>
        </p:grpSpPr>
        <p:grpSp>
          <p:nvGrpSpPr>
            <p:cNvPr id="4435" name="Google Shape;4435;p66"/>
            <p:cNvGrpSpPr/>
            <p:nvPr/>
          </p:nvGrpSpPr>
          <p:grpSpPr>
            <a:xfrm>
              <a:off x="8183182" y="774425"/>
              <a:ext cx="1178025" cy="68100"/>
              <a:chOff x="2024450" y="204150"/>
              <a:chExt cx="1178025" cy="68100"/>
            </a:xfrm>
          </p:grpSpPr>
          <p:sp>
            <p:nvSpPr>
              <p:cNvPr id="4436" name="Google Shape;4436;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66"/>
            <p:cNvGrpSpPr/>
            <p:nvPr/>
          </p:nvGrpSpPr>
          <p:grpSpPr>
            <a:xfrm>
              <a:off x="8480185" y="663852"/>
              <a:ext cx="1178025" cy="68100"/>
              <a:chOff x="2024450" y="204150"/>
              <a:chExt cx="1178025" cy="68100"/>
            </a:xfrm>
          </p:grpSpPr>
          <p:sp>
            <p:nvSpPr>
              <p:cNvPr id="4447" name="Google Shape;4447;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Subtítulo 5">
            <a:extLst>
              <a:ext uri="{FF2B5EF4-FFF2-40B4-BE49-F238E27FC236}">
                <a16:creationId xmlns:a16="http://schemas.microsoft.com/office/drawing/2014/main" id="{D7895302-E2DF-4D7C-8DE4-DEE5B6C09D76}"/>
              </a:ext>
            </a:extLst>
          </p:cNvPr>
          <p:cNvSpPr txBox="1">
            <a:spLocks/>
          </p:cNvSpPr>
          <p:nvPr/>
        </p:nvSpPr>
        <p:spPr>
          <a:xfrm>
            <a:off x="488852" y="1393040"/>
            <a:ext cx="8166295" cy="18025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pt-PT" b="0" dirty="0"/>
              <a:t>“Um </a:t>
            </a:r>
            <a:r>
              <a:rPr lang="pt-PT" dirty="0"/>
              <a:t>sensor inteligente </a:t>
            </a:r>
            <a:r>
              <a:rPr lang="pt-PT" b="0" dirty="0"/>
              <a:t>é aquele que modifica o seu comportamento interno de forma a otimizar a sua capacidade de </a:t>
            </a:r>
            <a:r>
              <a:rPr lang="pt-PT" dirty="0"/>
              <a:t>recolher dados</a:t>
            </a:r>
            <a:r>
              <a:rPr lang="pt-PT" b="0" dirty="0"/>
              <a:t> do mundo físico e </a:t>
            </a:r>
            <a:r>
              <a:rPr lang="pt-PT" dirty="0"/>
              <a:t>comunicá-los</a:t>
            </a:r>
            <a:r>
              <a:rPr lang="pt-PT" b="0" dirty="0"/>
              <a:t> de uma maneira correspondente ao sistema que os recebe“.</a:t>
            </a:r>
          </a:p>
        </p:txBody>
      </p:sp>
      <p:pic>
        <p:nvPicPr>
          <p:cNvPr id="40" name="Marcador de Posição de Conteúdo 4">
            <a:extLst>
              <a:ext uri="{FF2B5EF4-FFF2-40B4-BE49-F238E27FC236}">
                <a16:creationId xmlns:a16="http://schemas.microsoft.com/office/drawing/2014/main" id="{59923EBD-0A7B-4E1D-83CE-0E4022F97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589" y="2749461"/>
            <a:ext cx="2465501" cy="2282871"/>
          </a:xfrm>
          <a:prstGeom prst="rect">
            <a:avLst/>
          </a:prstGeom>
          <a:noFill/>
          <a:ln>
            <a:noFill/>
          </a:ln>
        </p:spPr>
      </p:pic>
    </p:spTree>
    <p:extLst>
      <p:ext uri="{BB962C8B-B14F-4D97-AF65-F5344CB8AC3E}">
        <p14:creationId xmlns:p14="http://schemas.microsoft.com/office/powerpoint/2010/main" val="2539072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3" name="Google Shape;3013;p41"/>
          <p:cNvSpPr txBox="1">
            <a:spLocks noGrp="1"/>
          </p:cNvSpPr>
          <p:nvPr>
            <p:ph type="title"/>
          </p:nvPr>
        </p:nvSpPr>
        <p:spPr>
          <a:xfrm>
            <a:off x="691999" y="283461"/>
            <a:ext cx="7952598" cy="975225"/>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t>PRINCÍPIOS DE UM</a:t>
            </a:r>
            <a:r>
              <a:rPr lang="en" dirty="0">
                <a:solidFill>
                  <a:schemeClr val="accent2"/>
                </a:solidFill>
              </a:rPr>
              <a:t> AMBIENTE INTELIGENTE</a:t>
            </a:r>
            <a:endParaRPr dirty="0">
              <a:solidFill>
                <a:schemeClr val="accent2"/>
              </a:solidFill>
            </a:endParaRPr>
          </a:p>
        </p:txBody>
      </p:sp>
      <p:sp>
        <p:nvSpPr>
          <p:cNvPr id="77" name="Google Shape;3581;p51">
            <a:extLst>
              <a:ext uri="{FF2B5EF4-FFF2-40B4-BE49-F238E27FC236}">
                <a16:creationId xmlns:a16="http://schemas.microsoft.com/office/drawing/2014/main" id="{32375123-591D-4953-911D-49C895B9761C}"/>
              </a:ext>
            </a:extLst>
          </p:cNvPr>
          <p:cNvSpPr/>
          <p:nvPr/>
        </p:nvSpPr>
        <p:spPr>
          <a:xfrm>
            <a:off x="1992918" y="2357699"/>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82;p51">
            <a:extLst>
              <a:ext uri="{FF2B5EF4-FFF2-40B4-BE49-F238E27FC236}">
                <a16:creationId xmlns:a16="http://schemas.microsoft.com/office/drawing/2014/main" id="{CA3DFABC-EA58-40D1-AA3E-9807F40E8849}"/>
              </a:ext>
            </a:extLst>
          </p:cNvPr>
          <p:cNvSpPr/>
          <p:nvPr/>
        </p:nvSpPr>
        <p:spPr>
          <a:xfrm>
            <a:off x="1992918" y="3311461"/>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83;p51">
            <a:extLst>
              <a:ext uri="{FF2B5EF4-FFF2-40B4-BE49-F238E27FC236}">
                <a16:creationId xmlns:a16="http://schemas.microsoft.com/office/drawing/2014/main" id="{DA3E0B17-313F-464E-9A3F-D574D818EDD9}"/>
              </a:ext>
            </a:extLst>
          </p:cNvPr>
          <p:cNvSpPr/>
          <p:nvPr/>
        </p:nvSpPr>
        <p:spPr>
          <a:xfrm>
            <a:off x="5896193" y="1499055"/>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84;p51">
            <a:extLst>
              <a:ext uri="{FF2B5EF4-FFF2-40B4-BE49-F238E27FC236}">
                <a16:creationId xmlns:a16="http://schemas.microsoft.com/office/drawing/2014/main" id="{EAB63060-2318-4C72-AF3D-3590301326B9}"/>
              </a:ext>
            </a:extLst>
          </p:cNvPr>
          <p:cNvSpPr/>
          <p:nvPr/>
        </p:nvSpPr>
        <p:spPr>
          <a:xfrm>
            <a:off x="5896193" y="2357699"/>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85;p51">
            <a:extLst>
              <a:ext uri="{FF2B5EF4-FFF2-40B4-BE49-F238E27FC236}">
                <a16:creationId xmlns:a16="http://schemas.microsoft.com/office/drawing/2014/main" id="{F8B896D0-20F4-4737-A96B-4BE0BEA4BC87}"/>
              </a:ext>
            </a:extLst>
          </p:cNvPr>
          <p:cNvSpPr/>
          <p:nvPr/>
        </p:nvSpPr>
        <p:spPr>
          <a:xfrm>
            <a:off x="5896193" y="3311461"/>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86;p51">
            <a:extLst>
              <a:ext uri="{FF2B5EF4-FFF2-40B4-BE49-F238E27FC236}">
                <a16:creationId xmlns:a16="http://schemas.microsoft.com/office/drawing/2014/main" id="{F8239D85-3E12-468A-A84E-A908F3824A1D}"/>
              </a:ext>
            </a:extLst>
          </p:cNvPr>
          <p:cNvSpPr/>
          <p:nvPr/>
        </p:nvSpPr>
        <p:spPr>
          <a:xfrm>
            <a:off x="1992918" y="1499055"/>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88;p51">
            <a:extLst>
              <a:ext uri="{FF2B5EF4-FFF2-40B4-BE49-F238E27FC236}">
                <a16:creationId xmlns:a16="http://schemas.microsoft.com/office/drawing/2014/main" id="{904B8C3B-891E-4864-B30E-AF006333F2E1}"/>
              </a:ext>
            </a:extLst>
          </p:cNvPr>
          <p:cNvSpPr txBox="1">
            <a:spLocks noGrp="1"/>
          </p:cNvSpPr>
          <p:nvPr>
            <p:ph type="title" idx="2"/>
          </p:nvPr>
        </p:nvSpPr>
        <p:spPr>
          <a:xfrm>
            <a:off x="2152068" y="1562055"/>
            <a:ext cx="1827900" cy="273900"/>
          </a:xfrm>
          <a:prstGeom prst="rect">
            <a:avLst/>
          </a:prstGeom>
        </p:spPr>
        <p:txBody>
          <a:bodyPr spcFirstLastPara="1" wrap="square" lIns="91425" tIns="91425" rIns="112625" bIns="91425" anchor="ctr" anchorCtr="0">
            <a:noAutofit/>
          </a:bodyPr>
          <a:lstStyle/>
          <a:p>
            <a:pPr marL="0" lvl="0" indent="0" algn="ctr" rtl="0">
              <a:spcBef>
                <a:spcPts val="0"/>
              </a:spcBef>
              <a:spcAft>
                <a:spcPts val="0"/>
              </a:spcAft>
              <a:buNone/>
            </a:pPr>
            <a:r>
              <a:rPr lang="en" dirty="0"/>
              <a:t>Inteligência</a:t>
            </a:r>
            <a:endParaRPr dirty="0"/>
          </a:p>
        </p:txBody>
      </p:sp>
      <p:sp>
        <p:nvSpPr>
          <p:cNvPr id="85" name="Google Shape;3590;p51">
            <a:extLst>
              <a:ext uri="{FF2B5EF4-FFF2-40B4-BE49-F238E27FC236}">
                <a16:creationId xmlns:a16="http://schemas.microsoft.com/office/drawing/2014/main" id="{FCC2160C-8537-40B0-A06A-894944FE0D07}"/>
              </a:ext>
            </a:extLst>
          </p:cNvPr>
          <p:cNvSpPr txBox="1">
            <a:spLocks/>
          </p:cNvSpPr>
          <p:nvPr/>
        </p:nvSpPr>
        <p:spPr>
          <a:xfrm>
            <a:off x="6055343" y="1562055"/>
            <a:ext cx="1827900" cy="273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1800" b="1" dirty="0">
                <a:solidFill>
                  <a:schemeClr val="bg1"/>
                </a:solidFill>
                <a:latin typeface="Exo" panose="020B0604020202020204" charset="0"/>
              </a:rPr>
              <a:t>Ubiquidade</a:t>
            </a:r>
          </a:p>
        </p:txBody>
      </p:sp>
      <p:sp>
        <p:nvSpPr>
          <p:cNvPr id="86" name="Google Shape;3591;p51">
            <a:extLst>
              <a:ext uri="{FF2B5EF4-FFF2-40B4-BE49-F238E27FC236}">
                <a16:creationId xmlns:a16="http://schemas.microsoft.com/office/drawing/2014/main" id="{3B47CC6E-843E-4F99-BAFA-0DA9E092471E}"/>
              </a:ext>
            </a:extLst>
          </p:cNvPr>
          <p:cNvSpPr txBox="1">
            <a:spLocks noGrp="1"/>
          </p:cNvSpPr>
          <p:nvPr>
            <p:ph type="title" idx="3"/>
          </p:nvPr>
        </p:nvSpPr>
        <p:spPr>
          <a:xfrm>
            <a:off x="2152068" y="2420699"/>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Mobilidade</a:t>
            </a:r>
            <a:endParaRPr dirty="0"/>
          </a:p>
        </p:txBody>
      </p:sp>
      <p:sp>
        <p:nvSpPr>
          <p:cNvPr id="88" name="Google Shape;3593;p51">
            <a:extLst>
              <a:ext uri="{FF2B5EF4-FFF2-40B4-BE49-F238E27FC236}">
                <a16:creationId xmlns:a16="http://schemas.microsoft.com/office/drawing/2014/main" id="{6888A33E-6A02-4EE0-92DE-C0F69F94FD39}"/>
              </a:ext>
            </a:extLst>
          </p:cNvPr>
          <p:cNvSpPr txBox="1">
            <a:spLocks noGrp="1"/>
          </p:cNvSpPr>
          <p:nvPr>
            <p:ph type="title" idx="5"/>
          </p:nvPr>
        </p:nvSpPr>
        <p:spPr>
          <a:xfrm>
            <a:off x="6055343" y="2420699"/>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Sensibilidade</a:t>
            </a:r>
            <a:endParaRPr dirty="0"/>
          </a:p>
        </p:txBody>
      </p:sp>
      <p:sp>
        <p:nvSpPr>
          <p:cNvPr id="91" name="Google Shape;3596;p51">
            <a:extLst>
              <a:ext uri="{FF2B5EF4-FFF2-40B4-BE49-F238E27FC236}">
                <a16:creationId xmlns:a16="http://schemas.microsoft.com/office/drawing/2014/main" id="{0A835B6A-246D-4A64-9AEA-068FF9ED5565}"/>
              </a:ext>
            </a:extLst>
          </p:cNvPr>
          <p:cNvSpPr txBox="1">
            <a:spLocks/>
          </p:cNvSpPr>
          <p:nvPr/>
        </p:nvSpPr>
        <p:spPr>
          <a:xfrm>
            <a:off x="2152068" y="3374461"/>
            <a:ext cx="1827900" cy="273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1800" b="1" dirty="0">
                <a:solidFill>
                  <a:schemeClr val="bg1"/>
                </a:solidFill>
                <a:latin typeface="Exo" panose="020B0604020202020204" charset="0"/>
              </a:rPr>
              <a:t>Transparência</a:t>
            </a:r>
          </a:p>
        </p:txBody>
      </p:sp>
      <p:sp>
        <p:nvSpPr>
          <p:cNvPr id="123" name="Google Shape;3593;p51">
            <a:extLst>
              <a:ext uri="{FF2B5EF4-FFF2-40B4-BE49-F238E27FC236}">
                <a16:creationId xmlns:a16="http://schemas.microsoft.com/office/drawing/2014/main" id="{074D77A3-F9F3-463F-AF06-2296DB6C3891}"/>
              </a:ext>
            </a:extLst>
          </p:cNvPr>
          <p:cNvSpPr txBox="1">
            <a:spLocks/>
          </p:cNvSpPr>
          <p:nvPr/>
        </p:nvSpPr>
        <p:spPr>
          <a:xfrm>
            <a:off x="6008494" y="3392232"/>
            <a:ext cx="18279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pt-PT" dirty="0"/>
              <a:t>Adaptabilidade</a:t>
            </a:r>
          </a:p>
        </p:txBody>
      </p:sp>
      <p:sp>
        <p:nvSpPr>
          <p:cNvPr id="130" name="Google Shape;3582;p51">
            <a:extLst>
              <a:ext uri="{FF2B5EF4-FFF2-40B4-BE49-F238E27FC236}">
                <a16:creationId xmlns:a16="http://schemas.microsoft.com/office/drawing/2014/main" id="{46B81075-96C8-489D-9D54-BC9E0199D0DF}"/>
              </a:ext>
            </a:extLst>
          </p:cNvPr>
          <p:cNvSpPr/>
          <p:nvPr/>
        </p:nvSpPr>
        <p:spPr>
          <a:xfrm>
            <a:off x="3332845" y="4217821"/>
            <a:ext cx="3215657"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96;p51">
            <a:extLst>
              <a:ext uri="{FF2B5EF4-FFF2-40B4-BE49-F238E27FC236}">
                <a16:creationId xmlns:a16="http://schemas.microsoft.com/office/drawing/2014/main" id="{24066B31-CCED-403F-94CA-14269F4208EB}"/>
              </a:ext>
            </a:extLst>
          </p:cNvPr>
          <p:cNvSpPr txBox="1">
            <a:spLocks/>
          </p:cNvSpPr>
          <p:nvPr/>
        </p:nvSpPr>
        <p:spPr>
          <a:xfrm>
            <a:off x="3449791" y="4280821"/>
            <a:ext cx="2991933" cy="273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PT" sz="1800" b="1" dirty="0">
                <a:solidFill>
                  <a:schemeClr val="bg1"/>
                </a:solidFill>
                <a:latin typeface="Exo" panose="020B0604020202020204" charset="0"/>
              </a:rPr>
              <a:t>Capacidade de Resposta</a:t>
            </a:r>
          </a:p>
        </p:txBody>
      </p:sp>
      <p:grpSp>
        <p:nvGrpSpPr>
          <p:cNvPr id="139" name="Google Shape;11543;p87">
            <a:extLst>
              <a:ext uri="{FF2B5EF4-FFF2-40B4-BE49-F238E27FC236}">
                <a16:creationId xmlns:a16="http://schemas.microsoft.com/office/drawing/2014/main" id="{2E1A8A96-F906-4554-A9A9-654734EE1FB2}"/>
              </a:ext>
            </a:extLst>
          </p:cNvPr>
          <p:cNvGrpSpPr/>
          <p:nvPr/>
        </p:nvGrpSpPr>
        <p:grpSpPr>
          <a:xfrm>
            <a:off x="1134411" y="1378136"/>
            <a:ext cx="457527" cy="529758"/>
            <a:chOff x="-48233050" y="3569725"/>
            <a:chExt cx="252050" cy="299475"/>
          </a:xfrm>
          <a:solidFill>
            <a:schemeClr val="accent2"/>
          </a:solidFill>
        </p:grpSpPr>
        <p:sp>
          <p:nvSpPr>
            <p:cNvPr id="140" name="Google Shape;11544;p87">
              <a:extLst>
                <a:ext uri="{FF2B5EF4-FFF2-40B4-BE49-F238E27FC236}">
                  <a16:creationId xmlns:a16="http://schemas.microsoft.com/office/drawing/2014/main" id="{9163B86A-B16F-47AD-AA17-B71224FFE957}"/>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545;p87">
              <a:extLst>
                <a:ext uri="{FF2B5EF4-FFF2-40B4-BE49-F238E27FC236}">
                  <a16:creationId xmlns:a16="http://schemas.microsoft.com/office/drawing/2014/main" id="{201D52F9-460F-4F43-9B2B-976EF4B2F619}"/>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546;p87">
              <a:extLst>
                <a:ext uri="{FF2B5EF4-FFF2-40B4-BE49-F238E27FC236}">
                  <a16:creationId xmlns:a16="http://schemas.microsoft.com/office/drawing/2014/main" id="{D615882A-C4BB-4DE1-81D3-CB7975CCDEE0}"/>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4836;p70">
            <a:extLst>
              <a:ext uri="{FF2B5EF4-FFF2-40B4-BE49-F238E27FC236}">
                <a16:creationId xmlns:a16="http://schemas.microsoft.com/office/drawing/2014/main" id="{197229B8-EA8F-4DF8-A819-429D05D13A37}"/>
              </a:ext>
            </a:extLst>
          </p:cNvPr>
          <p:cNvGrpSpPr/>
          <p:nvPr/>
        </p:nvGrpSpPr>
        <p:grpSpPr>
          <a:xfrm>
            <a:off x="1061933" y="3316538"/>
            <a:ext cx="632624" cy="605649"/>
            <a:chOff x="4003189" y="2094627"/>
            <a:chExt cx="416526" cy="380523"/>
          </a:xfrm>
        </p:grpSpPr>
        <p:sp>
          <p:nvSpPr>
            <p:cNvPr id="144" name="Google Shape;4837;p70">
              <a:extLst>
                <a:ext uri="{FF2B5EF4-FFF2-40B4-BE49-F238E27FC236}">
                  <a16:creationId xmlns:a16="http://schemas.microsoft.com/office/drawing/2014/main" id="{DAB7FCD5-A140-498B-8E49-9424E714C090}"/>
                </a:ext>
              </a:extLst>
            </p:cNvPr>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838;p70">
              <a:extLst>
                <a:ext uri="{FF2B5EF4-FFF2-40B4-BE49-F238E27FC236}">
                  <a16:creationId xmlns:a16="http://schemas.microsoft.com/office/drawing/2014/main" id="{9AE820A9-2B23-4DBD-84A6-DE4902795889}"/>
                </a:ext>
              </a:extLst>
            </p:cNvPr>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839;p70">
              <a:extLst>
                <a:ext uri="{FF2B5EF4-FFF2-40B4-BE49-F238E27FC236}">
                  <a16:creationId xmlns:a16="http://schemas.microsoft.com/office/drawing/2014/main" id="{2F3234DC-3191-4D51-897B-D978D24B5076}"/>
                </a:ext>
              </a:extLst>
            </p:cNvPr>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4661;p70">
            <a:extLst>
              <a:ext uri="{FF2B5EF4-FFF2-40B4-BE49-F238E27FC236}">
                <a16:creationId xmlns:a16="http://schemas.microsoft.com/office/drawing/2014/main" id="{2484F2E7-4173-455B-8AE2-E406E5B55597}"/>
              </a:ext>
            </a:extLst>
          </p:cNvPr>
          <p:cNvGrpSpPr/>
          <p:nvPr/>
        </p:nvGrpSpPr>
        <p:grpSpPr>
          <a:xfrm>
            <a:off x="5164332" y="3296343"/>
            <a:ext cx="572711" cy="520748"/>
            <a:chOff x="6142648" y="3419851"/>
            <a:chExt cx="417348" cy="390929"/>
          </a:xfrm>
        </p:grpSpPr>
        <p:sp>
          <p:nvSpPr>
            <p:cNvPr id="148" name="Google Shape;4662;p70">
              <a:extLst>
                <a:ext uri="{FF2B5EF4-FFF2-40B4-BE49-F238E27FC236}">
                  <a16:creationId xmlns:a16="http://schemas.microsoft.com/office/drawing/2014/main" id="{84040681-4BC7-47B6-8350-FD3FE2784DCB}"/>
                </a:ext>
              </a:extLst>
            </p:cNvPr>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63;p70">
              <a:extLst>
                <a:ext uri="{FF2B5EF4-FFF2-40B4-BE49-F238E27FC236}">
                  <a16:creationId xmlns:a16="http://schemas.microsoft.com/office/drawing/2014/main" id="{8FD13FD1-5824-49F2-B845-729BE05E1109}"/>
                </a:ext>
              </a:extLst>
            </p:cNvPr>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64;p70">
              <a:extLst>
                <a:ext uri="{FF2B5EF4-FFF2-40B4-BE49-F238E27FC236}">
                  <a16:creationId xmlns:a16="http://schemas.microsoft.com/office/drawing/2014/main" id="{3C0C1569-0F27-4497-B003-2951FF56A38C}"/>
                </a:ext>
              </a:extLst>
            </p:cNvPr>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65;p70">
              <a:extLst>
                <a:ext uri="{FF2B5EF4-FFF2-40B4-BE49-F238E27FC236}">
                  <a16:creationId xmlns:a16="http://schemas.microsoft.com/office/drawing/2014/main" id="{20ACA9F6-99CA-419C-A2B4-A4160BA0909F}"/>
                </a:ext>
              </a:extLst>
            </p:cNvPr>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66;p70">
              <a:extLst>
                <a:ext uri="{FF2B5EF4-FFF2-40B4-BE49-F238E27FC236}">
                  <a16:creationId xmlns:a16="http://schemas.microsoft.com/office/drawing/2014/main" id="{D77DD6A6-72B5-4473-B17E-8902F4FE4CF0}"/>
                </a:ext>
              </a:extLst>
            </p:cNvPr>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67;p70">
              <a:extLst>
                <a:ext uri="{FF2B5EF4-FFF2-40B4-BE49-F238E27FC236}">
                  <a16:creationId xmlns:a16="http://schemas.microsoft.com/office/drawing/2014/main" id="{192D8B8D-ED2D-49EF-9DB8-28AF5DA520BC}"/>
                </a:ext>
              </a:extLst>
            </p:cNvPr>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68;p70">
              <a:extLst>
                <a:ext uri="{FF2B5EF4-FFF2-40B4-BE49-F238E27FC236}">
                  <a16:creationId xmlns:a16="http://schemas.microsoft.com/office/drawing/2014/main" id="{A5EEFB94-B88B-4FE5-9913-050426D4C3D0}"/>
                </a:ext>
              </a:extLst>
            </p:cNvPr>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4844;p70">
            <a:extLst>
              <a:ext uri="{FF2B5EF4-FFF2-40B4-BE49-F238E27FC236}">
                <a16:creationId xmlns:a16="http://schemas.microsoft.com/office/drawing/2014/main" id="{59DCB289-7E79-402E-95C5-09EB275ED2D8}"/>
              </a:ext>
            </a:extLst>
          </p:cNvPr>
          <p:cNvGrpSpPr/>
          <p:nvPr/>
        </p:nvGrpSpPr>
        <p:grpSpPr>
          <a:xfrm>
            <a:off x="5179025" y="1452228"/>
            <a:ext cx="472220" cy="526532"/>
            <a:chOff x="2630254" y="2076709"/>
            <a:chExt cx="384161" cy="416537"/>
          </a:xfrm>
        </p:grpSpPr>
        <p:sp>
          <p:nvSpPr>
            <p:cNvPr id="160" name="Google Shape;4845;p70">
              <a:extLst>
                <a:ext uri="{FF2B5EF4-FFF2-40B4-BE49-F238E27FC236}">
                  <a16:creationId xmlns:a16="http://schemas.microsoft.com/office/drawing/2014/main" id="{F82CA9F9-6A71-4DD8-B5AE-EEFD44BCF934}"/>
                </a:ext>
              </a:extLst>
            </p:cNvPr>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846;p70">
              <a:extLst>
                <a:ext uri="{FF2B5EF4-FFF2-40B4-BE49-F238E27FC236}">
                  <a16:creationId xmlns:a16="http://schemas.microsoft.com/office/drawing/2014/main" id="{BCE159FD-D10A-44AD-AA39-525F9C1EF103}"/>
                </a:ext>
              </a:extLst>
            </p:cNvPr>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2605;p89">
            <a:extLst>
              <a:ext uri="{FF2B5EF4-FFF2-40B4-BE49-F238E27FC236}">
                <a16:creationId xmlns:a16="http://schemas.microsoft.com/office/drawing/2014/main" id="{621BCAEE-016B-4AB8-859A-1C1B4CF12261}"/>
              </a:ext>
            </a:extLst>
          </p:cNvPr>
          <p:cNvGrpSpPr/>
          <p:nvPr/>
        </p:nvGrpSpPr>
        <p:grpSpPr>
          <a:xfrm>
            <a:off x="2785198" y="4137556"/>
            <a:ext cx="535053" cy="502921"/>
            <a:chOff x="-1591550" y="3597475"/>
            <a:chExt cx="293825" cy="294575"/>
          </a:xfrm>
          <a:solidFill>
            <a:schemeClr val="accent2"/>
          </a:solidFill>
        </p:grpSpPr>
        <p:sp>
          <p:nvSpPr>
            <p:cNvPr id="163" name="Google Shape;12606;p89">
              <a:extLst>
                <a:ext uri="{FF2B5EF4-FFF2-40B4-BE49-F238E27FC236}">
                  <a16:creationId xmlns:a16="http://schemas.microsoft.com/office/drawing/2014/main" id="{29DF4FD7-D2BC-4904-81D5-1B18A46CEA20}"/>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2607;p89">
              <a:extLst>
                <a:ext uri="{FF2B5EF4-FFF2-40B4-BE49-F238E27FC236}">
                  <a16:creationId xmlns:a16="http://schemas.microsoft.com/office/drawing/2014/main" id="{3015A1B1-13DD-49D2-8537-B0166E3B860C}"/>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2608;p89">
              <a:extLst>
                <a:ext uri="{FF2B5EF4-FFF2-40B4-BE49-F238E27FC236}">
                  <a16:creationId xmlns:a16="http://schemas.microsoft.com/office/drawing/2014/main" id="{057F0092-4997-4222-A716-A4ED60D82F42}"/>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1695;p87">
            <a:extLst>
              <a:ext uri="{FF2B5EF4-FFF2-40B4-BE49-F238E27FC236}">
                <a16:creationId xmlns:a16="http://schemas.microsoft.com/office/drawing/2014/main" id="{08324A70-7875-464A-981F-A07789A826FD}"/>
              </a:ext>
            </a:extLst>
          </p:cNvPr>
          <p:cNvGrpSpPr/>
          <p:nvPr/>
        </p:nvGrpSpPr>
        <p:grpSpPr>
          <a:xfrm>
            <a:off x="5176715" y="2308504"/>
            <a:ext cx="526484" cy="526491"/>
            <a:chOff x="-47524975" y="3569100"/>
            <a:chExt cx="300875" cy="299925"/>
          </a:xfrm>
          <a:solidFill>
            <a:schemeClr val="accent2"/>
          </a:solidFill>
        </p:grpSpPr>
        <p:sp>
          <p:nvSpPr>
            <p:cNvPr id="170" name="Google Shape;11696;p87">
              <a:extLst>
                <a:ext uri="{FF2B5EF4-FFF2-40B4-BE49-F238E27FC236}">
                  <a16:creationId xmlns:a16="http://schemas.microsoft.com/office/drawing/2014/main" id="{434A144B-F552-41EE-8D76-4C0DF6D1AEF4}"/>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1697;p87">
              <a:extLst>
                <a:ext uri="{FF2B5EF4-FFF2-40B4-BE49-F238E27FC236}">
                  <a16:creationId xmlns:a16="http://schemas.microsoft.com/office/drawing/2014/main" id="{526945C4-1248-483F-AAF1-D9D1280D9F47}"/>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1698;p87">
              <a:extLst>
                <a:ext uri="{FF2B5EF4-FFF2-40B4-BE49-F238E27FC236}">
                  <a16:creationId xmlns:a16="http://schemas.microsoft.com/office/drawing/2014/main" id="{8852C79F-1590-45F1-AFA6-38563EE5B000}"/>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1699;p87">
              <a:extLst>
                <a:ext uri="{FF2B5EF4-FFF2-40B4-BE49-F238E27FC236}">
                  <a16:creationId xmlns:a16="http://schemas.microsoft.com/office/drawing/2014/main" id="{09959C37-9244-45AC-AC58-A512D27B9C0A}"/>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1700;p87">
              <a:extLst>
                <a:ext uri="{FF2B5EF4-FFF2-40B4-BE49-F238E27FC236}">
                  <a16:creationId xmlns:a16="http://schemas.microsoft.com/office/drawing/2014/main" id="{EC768AE1-41C6-426C-9366-5FF89A442B5A}"/>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0898;p86">
            <a:extLst>
              <a:ext uri="{FF2B5EF4-FFF2-40B4-BE49-F238E27FC236}">
                <a16:creationId xmlns:a16="http://schemas.microsoft.com/office/drawing/2014/main" id="{BA4E0EBF-5811-496D-9795-FBB0BD6403B9}"/>
              </a:ext>
            </a:extLst>
          </p:cNvPr>
          <p:cNvGrpSpPr/>
          <p:nvPr/>
        </p:nvGrpSpPr>
        <p:grpSpPr>
          <a:xfrm>
            <a:off x="1131052" y="2362095"/>
            <a:ext cx="481242" cy="529758"/>
            <a:chOff x="-35481425" y="3919600"/>
            <a:chExt cx="291450" cy="291425"/>
          </a:xfrm>
          <a:solidFill>
            <a:schemeClr val="accent2"/>
          </a:solidFill>
        </p:grpSpPr>
        <p:sp>
          <p:nvSpPr>
            <p:cNvPr id="176" name="Google Shape;10899;p86">
              <a:extLst>
                <a:ext uri="{FF2B5EF4-FFF2-40B4-BE49-F238E27FC236}">
                  <a16:creationId xmlns:a16="http://schemas.microsoft.com/office/drawing/2014/main" id="{D9B077C3-0E0C-4A3B-9AC2-86C7E5D3D8FE}"/>
                </a:ext>
              </a:extLst>
            </p:cNvPr>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900;p86">
              <a:extLst>
                <a:ext uri="{FF2B5EF4-FFF2-40B4-BE49-F238E27FC236}">
                  <a16:creationId xmlns:a16="http://schemas.microsoft.com/office/drawing/2014/main" id="{4C035B8C-FB8C-4DA7-8314-B0081252AA55}"/>
                </a:ext>
              </a:extLst>
            </p:cNvPr>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901;p86">
              <a:extLst>
                <a:ext uri="{FF2B5EF4-FFF2-40B4-BE49-F238E27FC236}">
                  <a16:creationId xmlns:a16="http://schemas.microsoft.com/office/drawing/2014/main" id="{5617CE04-9F94-4031-8FB0-9F223317A00A}"/>
                </a:ext>
              </a:extLst>
            </p:cNvPr>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902;p86">
              <a:extLst>
                <a:ext uri="{FF2B5EF4-FFF2-40B4-BE49-F238E27FC236}">
                  <a16:creationId xmlns:a16="http://schemas.microsoft.com/office/drawing/2014/main" id="{BA905A02-8785-4CB6-82E7-B1080A27F4F5}"/>
                </a:ext>
              </a:extLst>
            </p:cNvPr>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903;p86">
              <a:extLst>
                <a:ext uri="{FF2B5EF4-FFF2-40B4-BE49-F238E27FC236}">
                  <a16:creationId xmlns:a16="http://schemas.microsoft.com/office/drawing/2014/main" id="{94EF4F79-1729-4AAF-B5CE-E2910A7D0B69}"/>
                </a:ext>
              </a:extLst>
            </p:cNvPr>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904;p86">
              <a:extLst>
                <a:ext uri="{FF2B5EF4-FFF2-40B4-BE49-F238E27FC236}">
                  <a16:creationId xmlns:a16="http://schemas.microsoft.com/office/drawing/2014/main" id="{4AF42371-E7B5-4E98-A9AA-8EC8EDD867E7}"/>
                </a:ext>
              </a:extLst>
            </p:cNvPr>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905;p86">
              <a:extLst>
                <a:ext uri="{FF2B5EF4-FFF2-40B4-BE49-F238E27FC236}">
                  <a16:creationId xmlns:a16="http://schemas.microsoft.com/office/drawing/2014/main" id="{39093193-D08F-4139-85B7-A6FAF7979FC1}"/>
                </a:ext>
              </a:extLst>
            </p:cNvPr>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906;p86">
              <a:extLst>
                <a:ext uri="{FF2B5EF4-FFF2-40B4-BE49-F238E27FC236}">
                  <a16:creationId xmlns:a16="http://schemas.microsoft.com/office/drawing/2014/main" id="{7BFE3F62-3D5E-45F8-B400-AA67872C13C9}"/>
                </a:ext>
              </a:extLst>
            </p:cNvPr>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38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59" name="Google Shape;3059;p42"/>
          <p:cNvSpPr/>
          <p:nvPr/>
        </p:nvSpPr>
        <p:spPr>
          <a:xfrm>
            <a:off x="5079068" y="2443968"/>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1140049" y="107485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txBox="1">
            <a:spLocks noGrp="1"/>
          </p:cNvSpPr>
          <p:nvPr>
            <p:ph type="title" idx="4"/>
          </p:nvPr>
        </p:nvSpPr>
        <p:spPr>
          <a:xfrm>
            <a:off x="713100" y="356547"/>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APLICAÇÕES </a:t>
            </a:r>
            <a:r>
              <a:rPr lang="en" dirty="0">
                <a:solidFill>
                  <a:schemeClr val="accent2"/>
                </a:solidFill>
              </a:rPr>
              <a:t>&amp;</a:t>
            </a:r>
            <a:r>
              <a:rPr lang="en" dirty="0"/>
              <a:t> EXEMPLOS</a:t>
            </a:r>
            <a:endParaRPr dirty="0"/>
          </a:p>
        </p:txBody>
      </p:sp>
      <p:sp>
        <p:nvSpPr>
          <p:cNvPr id="3062" name="Google Shape;3062;p42"/>
          <p:cNvSpPr txBox="1">
            <a:spLocks noGrp="1"/>
          </p:cNvSpPr>
          <p:nvPr>
            <p:ph type="title"/>
          </p:nvPr>
        </p:nvSpPr>
        <p:spPr>
          <a:xfrm>
            <a:off x="1285907" y="1137841"/>
            <a:ext cx="21231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Casas Inteligentes</a:t>
            </a:r>
            <a:endParaRPr dirty="0"/>
          </a:p>
        </p:txBody>
      </p:sp>
      <p:sp>
        <p:nvSpPr>
          <p:cNvPr id="3064" name="Google Shape;3064;p42"/>
          <p:cNvSpPr txBox="1">
            <a:spLocks noGrp="1"/>
          </p:cNvSpPr>
          <p:nvPr>
            <p:ph type="title" idx="2"/>
          </p:nvPr>
        </p:nvSpPr>
        <p:spPr>
          <a:xfrm>
            <a:off x="5185023" y="2514632"/>
            <a:ext cx="2175671"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Medicina</a:t>
            </a:r>
            <a:endParaRPr dirty="0"/>
          </a:p>
        </p:txBody>
      </p:sp>
      <p:pic>
        <p:nvPicPr>
          <p:cNvPr id="3066" name="Google Shape;3066;p42"/>
          <p:cNvPicPr preferRelativeResize="0"/>
          <p:nvPr/>
        </p:nvPicPr>
        <p:blipFill rotWithShape="1">
          <a:blip r:embed="rId3"/>
          <a:srcRect t="18408" b="18408"/>
          <a:stretch/>
        </p:blipFill>
        <p:spPr>
          <a:xfrm>
            <a:off x="4786136" y="1068871"/>
            <a:ext cx="28638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067" name="Google Shape;3067;p42"/>
          <p:cNvPicPr preferRelativeResize="0"/>
          <p:nvPr/>
        </p:nvPicPr>
        <p:blipFill rotWithShape="1">
          <a:blip r:embed="rId4"/>
          <a:srcRect t="14244" b="14244"/>
          <a:stretch/>
        </p:blipFill>
        <p:spPr>
          <a:xfrm>
            <a:off x="888349" y="1680697"/>
            <a:ext cx="28638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068" name="Google Shape;3068;p42"/>
          <p:cNvGrpSpPr/>
          <p:nvPr/>
        </p:nvGrpSpPr>
        <p:grpSpPr>
          <a:xfrm>
            <a:off x="7812807" y="883512"/>
            <a:ext cx="1520982" cy="302065"/>
            <a:chOff x="5642557" y="-150670"/>
            <a:chExt cx="1520982" cy="302065"/>
          </a:xfrm>
        </p:grpSpPr>
        <p:sp>
          <p:nvSpPr>
            <p:cNvPr id="3069" name="Google Shape;3069;p4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42"/>
          <p:cNvGrpSpPr/>
          <p:nvPr/>
        </p:nvGrpSpPr>
        <p:grpSpPr>
          <a:xfrm flipH="1">
            <a:off x="6939368" y="4786953"/>
            <a:ext cx="1105976" cy="133969"/>
            <a:chOff x="8183182" y="663852"/>
            <a:chExt cx="1475028" cy="178673"/>
          </a:xfrm>
        </p:grpSpPr>
        <p:grpSp>
          <p:nvGrpSpPr>
            <p:cNvPr id="3075" name="Google Shape;3075;p42"/>
            <p:cNvGrpSpPr/>
            <p:nvPr/>
          </p:nvGrpSpPr>
          <p:grpSpPr>
            <a:xfrm>
              <a:off x="8183182" y="774425"/>
              <a:ext cx="1178025" cy="68100"/>
              <a:chOff x="2024450" y="204150"/>
              <a:chExt cx="1178025" cy="68100"/>
            </a:xfrm>
          </p:grpSpPr>
          <p:sp>
            <p:nvSpPr>
              <p:cNvPr id="3076" name="Google Shape;3076;p4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42"/>
            <p:cNvGrpSpPr/>
            <p:nvPr/>
          </p:nvGrpSpPr>
          <p:grpSpPr>
            <a:xfrm>
              <a:off x="8480185" y="663852"/>
              <a:ext cx="1178025" cy="68100"/>
              <a:chOff x="2024450" y="204150"/>
              <a:chExt cx="1178025" cy="68100"/>
            </a:xfrm>
          </p:grpSpPr>
          <p:sp>
            <p:nvSpPr>
              <p:cNvPr id="3087" name="Google Shape;3087;p4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7" name="Google Shape;3097;p42"/>
          <p:cNvGrpSpPr/>
          <p:nvPr/>
        </p:nvGrpSpPr>
        <p:grpSpPr>
          <a:xfrm rot="5400000">
            <a:off x="1236456" y="478678"/>
            <a:ext cx="98902" cy="553090"/>
            <a:chOff x="4898850" y="4820550"/>
            <a:chExt cx="98902" cy="553090"/>
          </a:xfrm>
        </p:grpSpPr>
        <p:sp>
          <p:nvSpPr>
            <p:cNvPr id="3098" name="Google Shape;3098;p4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3060;p42">
            <a:extLst>
              <a:ext uri="{FF2B5EF4-FFF2-40B4-BE49-F238E27FC236}">
                <a16:creationId xmlns:a16="http://schemas.microsoft.com/office/drawing/2014/main" id="{37ACD43F-57DB-44BA-9930-D26A673F872C}"/>
              </a:ext>
            </a:extLst>
          </p:cNvPr>
          <p:cNvSpPr/>
          <p:nvPr/>
        </p:nvSpPr>
        <p:spPr>
          <a:xfrm>
            <a:off x="3310531" y="4445148"/>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2;p42">
            <a:extLst>
              <a:ext uri="{FF2B5EF4-FFF2-40B4-BE49-F238E27FC236}">
                <a16:creationId xmlns:a16="http://schemas.microsoft.com/office/drawing/2014/main" id="{1EED8EFD-D0EF-4B40-A26D-E9A1FDD412B3}"/>
              </a:ext>
            </a:extLst>
          </p:cNvPr>
          <p:cNvSpPr txBox="1">
            <a:spLocks/>
          </p:cNvSpPr>
          <p:nvPr/>
        </p:nvSpPr>
        <p:spPr>
          <a:xfrm>
            <a:off x="3409007" y="4513053"/>
            <a:ext cx="2163481"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pt-PT" dirty="0"/>
              <a:t>Segurança Interna</a:t>
            </a:r>
          </a:p>
        </p:txBody>
      </p:sp>
      <p:pic>
        <p:nvPicPr>
          <p:cNvPr id="52" name="Google Shape;3067;p42">
            <a:extLst>
              <a:ext uri="{FF2B5EF4-FFF2-40B4-BE49-F238E27FC236}">
                <a16:creationId xmlns:a16="http://schemas.microsoft.com/office/drawing/2014/main" id="{A3DA0CA4-3741-48F9-83EB-4927C0711A28}"/>
              </a:ext>
            </a:extLst>
          </p:cNvPr>
          <p:cNvPicPr preferRelativeResize="0"/>
          <p:nvPr/>
        </p:nvPicPr>
        <p:blipFill rotWithShape="1">
          <a:blip r:embed="rId5"/>
          <a:srcRect t="12558" b="12558"/>
          <a:stretch/>
        </p:blipFill>
        <p:spPr>
          <a:xfrm>
            <a:off x="3017259" y="3076174"/>
            <a:ext cx="28638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spTree>
    <p:extLst>
      <p:ext uri="{BB962C8B-B14F-4D97-AF65-F5344CB8AC3E}">
        <p14:creationId xmlns:p14="http://schemas.microsoft.com/office/powerpoint/2010/main" val="1379628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1540332" y="4076141"/>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5007526" y="2115970"/>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1541382" y="2119187"/>
            <a:ext cx="22656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txBox="1">
            <a:spLocks noGrp="1"/>
          </p:cNvSpPr>
          <p:nvPr>
            <p:ph type="title"/>
          </p:nvPr>
        </p:nvSpPr>
        <p:spPr>
          <a:xfrm>
            <a:off x="-738000" y="376531"/>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t>PRINCIPAIS </a:t>
            </a:r>
            <a:r>
              <a:rPr lang="en" dirty="0">
                <a:solidFill>
                  <a:schemeClr val="accent2"/>
                </a:solidFill>
              </a:rPr>
              <a:t>DESAFIOS</a:t>
            </a:r>
            <a:endParaRPr dirty="0">
              <a:solidFill>
                <a:schemeClr val="accent2"/>
              </a:solidFill>
            </a:endParaRPr>
          </a:p>
        </p:txBody>
      </p:sp>
      <p:sp>
        <p:nvSpPr>
          <p:cNvPr id="3014" name="Google Shape;3014;p41"/>
          <p:cNvSpPr txBox="1">
            <a:spLocks noGrp="1"/>
          </p:cNvSpPr>
          <p:nvPr>
            <p:ph type="title" idx="2"/>
          </p:nvPr>
        </p:nvSpPr>
        <p:spPr>
          <a:xfrm>
            <a:off x="1541382" y="2182175"/>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Segurança</a:t>
            </a:r>
            <a:endParaRPr dirty="0"/>
          </a:p>
        </p:txBody>
      </p:sp>
      <p:sp>
        <p:nvSpPr>
          <p:cNvPr id="3016" name="Google Shape;3016;p41"/>
          <p:cNvSpPr txBox="1">
            <a:spLocks noGrp="1"/>
          </p:cNvSpPr>
          <p:nvPr>
            <p:ph type="title" idx="3"/>
          </p:nvPr>
        </p:nvSpPr>
        <p:spPr>
          <a:xfrm>
            <a:off x="1541382" y="4139141"/>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Monitorização</a:t>
            </a:r>
            <a:endParaRPr dirty="0"/>
          </a:p>
        </p:txBody>
      </p:sp>
      <p:sp>
        <p:nvSpPr>
          <p:cNvPr id="3018" name="Google Shape;3018;p41"/>
          <p:cNvSpPr txBox="1">
            <a:spLocks noGrp="1"/>
          </p:cNvSpPr>
          <p:nvPr>
            <p:ph type="title" idx="5"/>
          </p:nvPr>
        </p:nvSpPr>
        <p:spPr>
          <a:xfrm>
            <a:off x="5008576" y="2178970"/>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Modelação</a:t>
            </a:r>
            <a:endParaRPr dirty="0"/>
          </a:p>
        </p:txBody>
      </p:sp>
      <p:grpSp>
        <p:nvGrpSpPr>
          <p:cNvPr id="3020" name="Google Shape;3020;p41"/>
          <p:cNvGrpSpPr/>
          <p:nvPr/>
        </p:nvGrpSpPr>
        <p:grpSpPr>
          <a:xfrm>
            <a:off x="4019012" y="4842745"/>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7" name="Google Shape;3047;p41"/>
          <p:cNvGrpSpPr/>
          <p:nvPr/>
        </p:nvGrpSpPr>
        <p:grpSpPr>
          <a:xfrm>
            <a:off x="2250835" y="1110358"/>
            <a:ext cx="748683" cy="747098"/>
            <a:chOff x="6856386" y="1437970"/>
            <a:chExt cx="416490" cy="415632"/>
          </a:xfrm>
        </p:grpSpPr>
        <p:sp>
          <p:nvSpPr>
            <p:cNvPr id="3048" name="Google Shape;3048;p41"/>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1"/>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1"/>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3011;p41">
            <a:extLst>
              <a:ext uri="{FF2B5EF4-FFF2-40B4-BE49-F238E27FC236}">
                <a16:creationId xmlns:a16="http://schemas.microsoft.com/office/drawing/2014/main" id="{53BCD0EB-0A0C-4E6D-8A79-288CAD703CBC}"/>
              </a:ext>
            </a:extLst>
          </p:cNvPr>
          <p:cNvSpPr/>
          <p:nvPr/>
        </p:nvSpPr>
        <p:spPr>
          <a:xfrm>
            <a:off x="5101716" y="4076141"/>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18;p41">
            <a:extLst>
              <a:ext uri="{FF2B5EF4-FFF2-40B4-BE49-F238E27FC236}">
                <a16:creationId xmlns:a16="http://schemas.microsoft.com/office/drawing/2014/main" id="{2582827C-0A1A-496B-BE2B-23868CD3F497}"/>
              </a:ext>
            </a:extLst>
          </p:cNvPr>
          <p:cNvSpPr txBox="1">
            <a:spLocks/>
          </p:cNvSpPr>
          <p:nvPr/>
        </p:nvSpPr>
        <p:spPr>
          <a:xfrm>
            <a:off x="5102766" y="4139141"/>
            <a:ext cx="22656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pt-PT" dirty="0"/>
              <a:t>Qualidade</a:t>
            </a:r>
          </a:p>
        </p:txBody>
      </p:sp>
      <p:grpSp>
        <p:nvGrpSpPr>
          <p:cNvPr id="74" name="Google Shape;9779;p83">
            <a:extLst>
              <a:ext uri="{FF2B5EF4-FFF2-40B4-BE49-F238E27FC236}">
                <a16:creationId xmlns:a16="http://schemas.microsoft.com/office/drawing/2014/main" id="{366AD445-08FF-4536-B631-3B26DD12A5FF}"/>
              </a:ext>
            </a:extLst>
          </p:cNvPr>
          <p:cNvGrpSpPr/>
          <p:nvPr/>
        </p:nvGrpSpPr>
        <p:grpSpPr>
          <a:xfrm>
            <a:off x="2305208" y="3234178"/>
            <a:ext cx="640038" cy="560128"/>
            <a:chOff x="5049725" y="2635825"/>
            <a:chExt cx="481825" cy="451700"/>
          </a:xfrm>
          <a:solidFill>
            <a:schemeClr val="accent2"/>
          </a:solidFill>
        </p:grpSpPr>
        <p:sp>
          <p:nvSpPr>
            <p:cNvPr id="75" name="Google Shape;9780;p83">
              <a:extLst>
                <a:ext uri="{FF2B5EF4-FFF2-40B4-BE49-F238E27FC236}">
                  <a16:creationId xmlns:a16="http://schemas.microsoft.com/office/drawing/2014/main" id="{D94AB6E9-49FF-4810-9AF7-BAF58D11E3FC}"/>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9781;p83">
              <a:extLst>
                <a:ext uri="{FF2B5EF4-FFF2-40B4-BE49-F238E27FC236}">
                  <a16:creationId xmlns:a16="http://schemas.microsoft.com/office/drawing/2014/main" id="{7ABB92AC-4B46-43F7-B3ED-8C67F8895340}"/>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9782;p83">
              <a:extLst>
                <a:ext uri="{FF2B5EF4-FFF2-40B4-BE49-F238E27FC236}">
                  <a16:creationId xmlns:a16="http://schemas.microsoft.com/office/drawing/2014/main" id="{3189C72C-F158-405E-B53D-4A86874D0D99}"/>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 name="Google Shape;9625;p83">
            <a:extLst>
              <a:ext uri="{FF2B5EF4-FFF2-40B4-BE49-F238E27FC236}">
                <a16:creationId xmlns:a16="http://schemas.microsoft.com/office/drawing/2014/main" id="{E7EC6228-8EC6-45F7-B7EB-7D510D6AAED6}"/>
              </a:ext>
            </a:extLst>
          </p:cNvPr>
          <p:cNvGrpSpPr/>
          <p:nvPr/>
        </p:nvGrpSpPr>
        <p:grpSpPr>
          <a:xfrm>
            <a:off x="2068341" y="3420848"/>
            <a:ext cx="504815" cy="479506"/>
            <a:chOff x="5045500" y="842250"/>
            <a:chExt cx="503875" cy="481850"/>
          </a:xfrm>
          <a:solidFill>
            <a:schemeClr val="accent2"/>
          </a:solidFill>
        </p:grpSpPr>
        <p:sp>
          <p:nvSpPr>
            <p:cNvPr id="72" name="Google Shape;9626;p83">
              <a:extLst>
                <a:ext uri="{FF2B5EF4-FFF2-40B4-BE49-F238E27FC236}">
                  <a16:creationId xmlns:a16="http://schemas.microsoft.com/office/drawing/2014/main" id="{2396DADB-3D1F-4B9D-A2F9-121F450ABC77}"/>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grp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9627;p83">
              <a:extLst>
                <a:ext uri="{FF2B5EF4-FFF2-40B4-BE49-F238E27FC236}">
                  <a16:creationId xmlns:a16="http://schemas.microsoft.com/office/drawing/2014/main" id="{99EC918A-ECE7-49D3-958E-F158CF4F21B6}"/>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grp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 name="Google Shape;4793;p70">
            <a:extLst>
              <a:ext uri="{FF2B5EF4-FFF2-40B4-BE49-F238E27FC236}">
                <a16:creationId xmlns:a16="http://schemas.microsoft.com/office/drawing/2014/main" id="{8BE823D2-B035-4AC2-A61E-8922AB5FADC1}"/>
              </a:ext>
            </a:extLst>
          </p:cNvPr>
          <p:cNvGrpSpPr/>
          <p:nvPr/>
        </p:nvGrpSpPr>
        <p:grpSpPr>
          <a:xfrm>
            <a:off x="5785312" y="1150907"/>
            <a:ext cx="712128" cy="684906"/>
            <a:chOff x="4003189" y="2735942"/>
            <a:chExt cx="418213" cy="416639"/>
          </a:xfrm>
        </p:grpSpPr>
        <p:sp>
          <p:nvSpPr>
            <p:cNvPr id="79" name="Google Shape;4794;p70">
              <a:extLst>
                <a:ext uri="{FF2B5EF4-FFF2-40B4-BE49-F238E27FC236}">
                  <a16:creationId xmlns:a16="http://schemas.microsoft.com/office/drawing/2014/main" id="{4E645259-AD6B-4335-BD4D-BF28A3EE3DF9}"/>
                </a:ext>
              </a:extLst>
            </p:cNvPr>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95;p70">
              <a:extLst>
                <a:ext uri="{FF2B5EF4-FFF2-40B4-BE49-F238E27FC236}">
                  <a16:creationId xmlns:a16="http://schemas.microsoft.com/office/drawing/2014/main" id="{189007DB-3967-4FB0-B383-99C24D147350}"/>
                </a:ext>
              </a:extLst>
            </p:cNvPr>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96;p70">
              <a:extLst>
                <a:ext uri="{FF2B5EF4-FFF2-40B4-BE49-F238E27FC236}">
                  <a16:creationId xmlns:a16="http://schemas.microsoft.com/office/drawing/2014/main" id="{180D5AD8-3E1C-4CBC-AAB8-3AF2AB51E3A7}"/>
                </a:ext>
              </a:extLst>
            </p:cNvPr>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97;p70">
              <a:extLst>
                <a:ext uri="{FF2B5EF4-FFF2-40B4-BE49-F238E27FC236}">
                  <a16:creationId xmlns:a16="http://schemas.microsoft.com/office/drawing/2014/main" id="{F35229FF-791C-4701-98B5-74F20D44FBFC}"/>
                </a:ext>
              </a:extLst>
            </p:cNvPr>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4647;p70">
            <a:extLst>
              <a:ext uri="{FF2B5EF4-FFF2-40B4-BE49-F238E27FC236}">
                <a16:creationId xmlns:a16="http://schemas.microsoft.com/office/drawing/2014/main" id="{4FF20C66-E779-4900-B4D1-138770EA2104}"/>
              </a:ext>
            </a:extLst>
          </p:cNvPr>
          <p:cNvGrpSpPr/>
          <p:nvPr/>
        </p:nvGrpSpPr>
        <p:grpSpPr>
          <a:xfrm>
            <a:off x="5979448" y="3268757"/>
            <a:ext cx="640037" cy="631033"/>
            <a:chOff x="7552205" y="3407083"/>
            <a:chExt cx="411420" cy="416501"/>
          </a:xfrm>
        </p:grpSpPr>
        <p:sp>
          <p:nvSpPr>
            <p:cNvPr id="84" name="Google Shape;4648;p70">
              <a:extLst>
                <a:ext uri="{FF2B5EF4-FFF2-40B4-BE49-F238E27FC236}">
                  <a16:creationId xmlns:a16="http://schemas.microsoft.com/office/drawing/2014/main" id="{0F537890-4F43-4501-A852-7EC5BC20EB4E}"/>
                </a:ext>
              </a:extLst>
            </p:cNvPr>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649;p70">
              <a:extLst>
                <a:ext uri="{FF2B5EF4-FFF2-40B4-BE49-F238E27FC236}">
                  <a16:creationId xmlns:a16="http://schemas.microsoft.com/office/drawing/2014/main" id="{46B1F598-4539-4363-A089-52CB101123E8}"/>
                </a:ext>
              </a:extLst>
            </p:cNvPr>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650;p70">
              <a:extLst>
                <a:ext uri="{FF2B5EF4-FFF2-40B4-BE49-F238E27FC236}">
                  <a16:creationId xmlns:a16="http://schemas.microsoft.com/office/drawing/2014/main" id="{E9FAA7C3-AC48-4486-9360-7C6040D76FBA}"/>
                </a:ext>
              </a:extLst>
            </p:cNvPr>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51;p70">
              <a:extLst>
                <a:ext uri="{FF2B5EF4-FFF2-40B4-BE49-F238E27FC236}">
                  <a16:creationId xmlns:a16="http://schemas.microsoft.com/office/drawing/2014/main" id="{3E94EAC8-96AE-471E-90AF-9C1935A07414}"/>
                </a:ext>
              </a:extLst>
            </p:cNvPr>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0"/>
        <p:cNvGrpSpPr/>
        <p:nvPr/>
      </p:nvGrpSpPr>
      <p:grpSpPr>
        <a:xfrm>
          <a:off x="0" y="0"/>
          <a:ext cx="0" cy="0"/>
          <a:chOff x="0" y="0"/>
          <a:chExt cx="0" cy="0"/>
        </a:xfrm>
      </p:grpSpPr>
      <p:sp>
        <p:nvSpPr>
          <p:cNvPr id="3922" name="Google Shape;3922;p57"/>
          <p:cNvSpPr txBox="1">
            <a:spLocks noGrp="1"/>
          </p:cNvSpPr>
          <p:nvPr>
            <p:ph type="title"/>
          </p:nvPr>
        </p:nvSpPr>
        <p:spPr>
          <a:xfrm>
            <a:off x="713100" y="2869949"/>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PRIVACIDADE E PROTEÇÃO DE DADOS</a:t>
            </a:r>
            <a:endParaRPr dirty="0"/>
          </a:p>
        </p:txBody>
      </p:sp>
      <p:sp>
        <p:nvSpPr>
          <p:cNvPr id="3924" name="Google Shape;3924;p57"/>
          <p:cNvSpPr txBox="1">
            <a:spLocks noGrp="1"/>
          </p:cNvSpPr>
          <p:nvPr>
            <p:ph type="title" idx="2"/>
          </p:nvPr>
        </p:nvSpPr>
        <p:spPr>
          <a:xfrm>
            <a:off x="3132450" y="1408785"/>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3925" name="Google Shape;3925;p57"/>
          <p:cNvGrpSpPr/>
          <p:nvPr/>
        </p:nvGrpSpPr>
        <p:grpSpPr>
          <a:xfrm rot="5400000" flipH="1">
            <a:off x="5489296" y="55862"/>
            <a:ext cx="1823016" cy="296643"/>
            <a:chOff x="7857346" y="3902355"/>
            <a:chExt cx="1823016" cy="296643"/>
          </a:xfrm>
        </p:grpSpPr>
        <p:sp>
          <p:nvSpPr>
            <p:cNvPr id="3926" name="Google Shape;3926;p5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7"/>
          <p:cNvGrpSpPr/>
          <p:nvPr/>
        </p:nvGrpSpPr>
        <p:grpSpPr>
          <a:xfrm>
            <a:off x="1827567" y="1274816"/>
            <a:ext cx="1105976" cy="133969"/>
            <a:chOff x="8183182" y="663852"/>
            <a:chExt cx="1475028" cy="178673"/>
          </a:xfrm>
        </p:grpSpPr>
        <p:grpSp>
          <p:nvGrpSpPr>
            <p:cNvPr id="3933" name="Google Shape;3933;p57"/>
            <p:cNvGrpSpPr/>
            <p:nvPr/>
          </p:nvGrpSpPr>
          <p:grpSpPr>
            <a:xfrm>
              <a:off x="8183182" y="774425"/>
              <a:ext cx="1178025" cy="68100"/>
              <a:chOff x="2024450" y="204150"/>
              <a:chExt cx="1178025" cy="68100"/>
            </a:xfrm>
          </p:grpSpPr>
          <p:sp>
            <p:nvSpPr>
              <p:cNvPr id="3934" name="Google Shape;3934;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7"/>
            <p:cNvGrpSpPr/>
            <p:nvPr/>
          </p:nvGrpSpPr>
          <p:grpSpPr>
            <a:xfrm>
              <a:off x="8480185" y="663852"/>
              <a:ext cx="1178025" cy="68100"/>
              <a:chOff x="2024450" y="204150"/>
              <a:chExt cx="1178025" cy="68100"/>
            </a:xfrm>
          </p:grpSpPr>
          <p:sp>
            <p:nvSpPr>
              <p:cNvPr id="3945" name="Google Shape;3945;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57"/>
          <p:cNvGrpSpPr/>
          <p:nvPr/>
        </p:nvGrpSpPr>
        <p:grpSpPr>
          <a:xfrm rot="5400000">
            <a:off x="2554975" y="4127250"/>
            <a:ext cx="98902" cy="553090"/>
            <a:chOff x="4898850" y="4820550"/>
            <a:chExt cx="98902" cy="553090"/>
          </a:xfrm>
        </p:grpSpPr>
        <p:sp>
          <p:nvSpPr>
            <p:cNvPr id="3956" name="Google Shape;3956;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57"/>
          <p:cNvGrpSpPr/>
          <p:nvPr/>
        </p:nvGrpSpPr>
        <p:grpSpPr>
          <a:xfrm rot="5400000">
            <a:off x="4027600" y="367000"/>
            <a:ext cx="98902" cy="553090"/>
            <a:chOff x="4898850" y="4820550"/>
            <a:chExt cx="98902" cy="553090"/>
          </a:xfrm>
        </p:grpSpPr>
        <p:sp>
          <p:nvSpPr>
            <p:cNvPr id="3962" name="Google Shape;3962;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40"/>
          <p:cNvSpPr/>
          <p:nvPr/>
        </p:nvSpPr>
        <p:spPr>
          <a:xfrm>
            <a:off x="5117875"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1671300"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PRIVACIDADE </a:t>
            </a:r>
            <a:r>
              <a:rPr lang="en" dirty="0">
                <a:solidFill>
                  <a:schemeClr val="accent2"/>
                </a:solidFill>
              </a:rPr>
              <a:t>VS.</a:t>
            </a:r>
            <a:r>
              <a:rPr lang="en" dirty="0"/>
              <a:t> PROTEÇÃO</a:t>
            </a:r>
            <a:endParaRPr dirty="0"/>
          </a:p>
        </p:txBody>
      </p:sp>
      <p:sp>
        <p:nvSpPr>
          <p:cNvPr id="2987" name="Google Shape;2987;p40"/>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Privacidade</a:t>
            </a:r>
            <a:endParaRPr dirty="0"/>
          </a:p>
        </p:txBody>
      </p:sp>
      <p:sp>
        <p:nvSpPr>
          <p:cNvPr id="2988" name="Google Shape;2988;p40"/>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A ideia de privacidade está sempre associada a clássica dualidade entre o que é público e o que é privado</a:t>
            </a:r>
          </a:p>
        </p:txBody>
      </p:sp>
      <p:sp>
        <p:nvSpPr>
          <p:cNvPr id="2989" name="Google Shape;2989;p40"/>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Proteção</a:t>
            </a:r>
            <a:endParaRPr dirty="0"/>
          </a:p>
        </p:txBody>
      </p:sp>
      <p:sp>
        <p:nvSpPr>
          <p:cNvPr id="2990" name="Google Shape;2990;p40"/>
          <p:cNvSpPr txBox="1">
            <a:spLocks noGrp="1"/>
          </p:cNvSpPr>
          <p:nvPr>
            <p:ph type="subTitle" idx="4"/>
          </p:nvPr>
        </p:nvSpPr>
        <p:spPr>
          <a:xfrm>
            <a:off x="4987074" y="3299258"/>
            <a:ext cx="2822107"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Capacidade do utilizador escolher quais os dados que deve fornecer e poder escolher o que é permitido fazer com eles. </a:t>
            </a:r>
            <a:endParaRPr dirty="0"/>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746;p70">
            <a:extLst>
              <a:ext uri="{FF2B5EF4-FFF2-40B4-BE49-F238E27FC236}">
                <a16:creationId xmlns:a16="http://schemas.microsoft.com/office/drawing/2014/main" id="{E9696591-2468-43F9-BB81-25647FD6FB6A}"/>
              </a:ext>
            </a:extLst>
          </p:cNvPr>
          <p:cNvGrpSpPr/>
          <p:nvPr/>
        </p:nvGrpSpPr>
        <p:grpSpPr>
          <a:xfrm>
            <a:off x="2496794" y="1832171"/>
            <a:ext cx="709412" cy="651053"/>
            <a:chOff x="4003189" y="4131871"/>
            <a:chExt cx="416526" cy="372184"/>
          </a:xfrm>
        </p:grpSpPr>
        <p:sp>
          <p:nvSpPr>
            <p:cNvPr id="29" name="Google Shape;4747;p70">
              <a:extLst>
                <a:ext uri="{FF2B5EF4-FFF2-40B4-BE49-F238E27FC236}">
                  <a16:creationId xmlns:a16="http://schemas.microsoft.com/office/drawing/2014/main" id="{9BEB97EE-5665-46EF-BF24-85DD02FBB3BE}"/>
                </a:ext>
              </a:extLst>
            </p:cNvPr>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48;p70">
              <a:extLst>
                <a:ext uri="{FF2B5EF4-FFF2-40B4-BE49-F238E27FC236}">
                  <a16:creationId xmlns:a16="http://schemas.microsoft.com/office/drawing/2014/main" id="{080F0009-6F04-406B-BED4-0432EDBD1B78}"/>
                </a:ext>
              </a:extLst>
            </p:cNvPr>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49;p70">
              <a:extLst>
                <a:ext uri="{FF2B5EF4-FFF2-40B4-BE49-F238E27FC236}">
                  <a16:creationId xmlns:a16="http://schemas.microsoft.com/office/drawing/2014/main" id="{521750CB-BE81-4EE4-8BF8-04F74E1CB34D}"/>
                </a:ext>
              </a:extLst>
            </p:cNvPr>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0551;p85">
            <a:extLst>
              <a:ext uri="{FF2B5EF4-FFF2-40B4-BE49-F238E27FC236}">
                <a16:creationId xmlns:a16="http://schemas.microsoft.com/office/drawing/2014/main" id="{AD5CA27E-3586-4E58-A92E-740E2E2FC8A6}"/>
              </a:ext>
            </a:extLst>
          </p:cNvPr>
          <p:cNvGrpSpPr/>
          <p:nvPr/>
        </p:nvGrpSpPr>
        <p:grpSpPr>
          <a:xfrm>
            <a:off x="5998896" y="1832171"/>
            <a:ext cx="626493" cy="705749"/>
            <a:chOff x="2423775" y="3226875"/>
            <a:chExt cx="259925" cy="295000"/>
          </a:xfrm>
          <a:solidFill>
            <a:schemeClr val="accent2"/>
          </a:solidFill>
        </p:grpSpPr>
        <p:sp>
          <p:nvSpPr>
            <p:cNvPr id="33" name="Google Shape;10552;p85">
              <a:extLst>
                <a:ext uri="{FF2B5EF4-FFF2-40B4-BE49-F238E27FC236}">
                  <a16:creationId xmlns:a16="http://schemas.microsoft.com/office/drawing/2014/main" id="{9E734A43-07A9-4619-BC68-993BD34CFAD1}"/>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53;p85">
              <a:extLst>
                <a:ext uri="{FF2B5EF4-FFF2-40B4-BE49-F238E27FC236}">
                  <a16:creationId xmlns:a16="http://schemas.microsoft.com/office/drawing/2014/main" id="{A742E60A-03E3-4A7C-A5B4-F1655AF8B826}"/>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54;p85">
              <a:extLst>
                <a:ext uri="{FF2B5EF4-FFF2-40B4-BE49-F238E27FC236}">
                  <a16:creationId xmlns:a16="http://schemas.microsoft.com/office/drawing/2014/main" id="{2FA78309-0874-4E52-9560-DB91250A9000}"/>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749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pic>
        <p:nvPicPr>
          <p:cNvPr id="2052" name="Picture 4">
            <a:extLst>
              <a:ext uri="{FF2B5EF4-FFF2-40B4-BE49-F238E27FC236}">
                <a16:creationId xmlns:a16="http://schemas.microsoft.com/office/drawing/2014/main" id="{05F7C3A2-F453-4089-97E5-B999125D6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523520" y="1996321"/>
            <a:ext cx="2093306" cy="1789528"/>
          </a:xfrm>
          <a:prstGeom prst="rect">
            <a:avLst/>
          </a:prstGeom>
          <a:noFill/>
          <a:extLst>
            <a:ext uri="{909E8E84-426E-40DD-AFC4-6F175D3DCCD1}">
              <a14:hiddenFill xmlns:a14="http://schemas.microsoft.com/office/drawing/2010/main">
                <a:solidFill>
                  <a:srgbClr val="FFFFFF"/>
                </a:solidFill>
              </a14:hiddenFill>
            </a:ext>
          </a:extLst>
        </p:spPr>
      </p:pic>
      <p:sp>
        <p:nvSpPr>
          <p:cNvPr id="3013" name="Google Shape;3013;p41"/>
          <p:cNvSpPr txBox="1">
            <a:spLocks noGrp="1"/>
          </p:cNvSpPr>
          <p:nvPr>
            <p:ph type="title"/>
          </p:nvPr>
        </p:nvSpPr>
        <p:spPr>
          <a:xfrm>
            <a:off x="-276866" y="31017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dirty="0"/>
              <a:t>RELEVÂNCIA NA </a:t>
            </a:r>
            <a:r>
              <a:rPr lang="en" dirty="0">
                <a:solidFill>
                  <a:schemeClr val="accent2"/>
                </a:solidFill>
              </a:rPr>
              <a:t>ATUALIDADE</a:t>
            </a:r>
            <a:endParaRPr dirty="0">
              <a:solidFill>
                <a:schemeClr val="accent2"/>
              </a:solidFill>
            </a:endParaRPr>
          </a:p>
        </p:txBody>
      </p:sp>
      <p:grpSp>
        <p:nvGrpSpPr>
          <p:cNvPr id="3020" name="Google Shape;3020;p41"/>
          <p:cNvGrpSpPr/>
          <p:nvPr/>
        </p:nvGrpSpPr>
        <p:grpSpPr>
          <a:xfrm>
            <a:off x="4019012" y="4842745"/>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Subtítulo 5">
            <a:extLst>
              <a:ext uri="{FF2B5EF4-FFF2-40B4-BE49-F238E27FC236}">
                <a16:creationId xmlns:a16="http://schemas.microsoft.com/office/drawing/2014/main" id="{51585589-AA65-43C1-A554-DA4E96F18B73}"/>
              </a:ext>
            </a:extLst>
          </p:cNvPr>
          <p:cNvSpPr txBox="1">
            <a:spLocks/>
          </p:cNvSpPr>
          <p:nvPr/>
        </p:nvSpPr>
        <p:spPr>
          <a:xfrm>
            <a:off x="1739286" y="1097706"/>
            <a:ext cx="5661773" cy="6168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en-US" dirty="0"/>
              <a:t>”The world’s most valuable resource</a:t>
            </a:r>
          </a:p>
          <a:p>
            <a:r>
              <a:rPr lang="en-US" dirty="0"/>
              <a:t>is no longer oil, but data”</a:t>
            </a:r>
            <a:endParaRPr lang="pt-PT" dirty="0"/>
          </a:p>
        </p:txBody>
      </p:sp>
      <p:grpSp>
        <p:nvGrpSpPr>
          <p:cNvPr id="103" name="Google Shape;2950;p39">
            <a:extLst>
              <a:ext uri="{FF2B5EF4-FFF2-40B4-BE49-F238E27FC236}">
                <a16:creationId xmlns:a16="http://schemas.microsoft.com/office/drawing/2014/main" id="{B6CF4A9E-EE7E-4D15-8537-6F833EAF41F3}"/>
              </a:ext>
            </a:extLst>
          </p:cNvPr>
          <p:cNvGrpSpPr/>
          <p:nvPr/>
        </p:nvGrpSpPr>
        <p:grpSpPr>
          <a:xfrm>
            <a:off x="410479" y="2687721"/>
            <a:ext cx="2465745" cy="1113981"/>
            <a:chOff x="480731" y="1261223"/>
            <a:chExt cx="2999377" cy="1539410"/>
          </a:xfrm>
        </p:grpSpPr>
        <p:sp>
          <p:nvSpPr>
            <p:cNvPr id="104" name="Google Shape;2951;p39">
              <a:extLst>
                <a:ext uri="{FF2B5EF4-FFF2-40B4-BE49-F238E27FC236}">
                  <a16:creationId xmlns:a16="http://schemas.microsoft.com/office/drawing/2014/main" id="{AA803637-CB35-4731-89F2-1B39FE650ECD}"/>
                </a:ext>
              </a:extLst>
            </p:cNvPr>
            <p:cNvSpPr txBox="1"/>
            <p:nvPr/>
          </p:nvSpPr>
          <p:spPr>
            <a:xfrm>
              <a:off x="2070408" y="1261223"/>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3000" b="1" dirty="0">
                  <a:solidFill>
                    <a:schemeClr val="accent2"/>
                  </a:solidFill>
                  <a:latin typeface="Exo"/>
                  <a:ea typeface="Exo"/>
                  <a:cs typeface="Exo"/>
                  <a:sym typeface="Exo"/>
                </a:rPr>
                <a:t>41%</a:t>
              </a:r>
              <a:endParaRPr sz="3000" b="1" dirty="0">
                <a:solidFill>
                  <a:schemeClr val="accent2"/>
                </a:solidFill>
                <a:latin typeface="Exo"/>
                <a:ea typeface="Exo"/>
                <a:cs typeface="Exo"/>
                <a:sym typeface="Exo"/>
              </a:endParaRPr>
            </a:p>
          </p:txBody>
        </p:sp>
        <p:sp>
          <p:nvSpPr>
            <p:cNvPr id="105" name="Google Shape;2952;p39">
              <a:extLst>
                <a:ext uri="{FF2B5EF4-FFF2-40B4-BE49-F238E27FC236}">
                  <a16:creationId xmlns:a16="http://schemas.microsoft.com/office/drawing/2014/main" id="{6C14069C-A094-4C77-91EE-0408286F5B90}"/>
                </a:ext>
              </a:extLst>
            </p:cNvPr>
            <p:cNvSpPr txBox="1"/>
            <p:nvPr/>
          </p:nvSpPr>
          <p:spPr>
            <a:xfrm>
              <a:off x="480731" y="1669516"/>
              <a:ext cx="2999377" cy="113111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PT" dirty="0">
                  <a:solidFill>
                    <a:schemeClr val="lt1"/>
                  </a:solidFill>
                  <a:latin typeface="PT Sans"/>
                  <a:ea typeface="PT Sans"/>
                  <a:cs typeface="PT Sans"/>
                  <a:sym typeface="PT Sans"/>
                </a:rPr>
                <a:t>Sentem que </a:t>
              </a:r>
              <a:r>
                <a:rPr lang="pt-PT" b="1" dirty="0">
                  <a:solidFill>
                    <a:schemeClr val="lt1"/>
                  </a:solidFill>
                  <a:latin typeface="PT Sans"/>
                  <a:ea typeface="PT Sans"/>
                  <a:cs typeface="PT Sans"/>
                  <a:sym typeface="PT Sans"/>
                </a:rPr>
                <a:t>não têm controlo</a:t>
              </a:r>
              <a:r>
                <a:rPr lang="pt-PT" dirty="0">
                  <a:solidFill>
                    <a:schemeClr val="lt1"/>
                  </a:solidFill>
                  <a:latin typeface="PT Sans"/>
                  <a:ea typeface="PT Sans"/>
                  <a:cs typeface="PT Sans"/>
                  <a:sym typeface="PT Sans"/>
                </a:rPr>
                <a:t> nenhum sobre quem pode aceder à sua informação</a:t>
              </a:r>
              <a:endParaRPr dirty="0">
                <a:solidFill>
                  <a:schemeClr val="lt1"/>
                </a:solidFill>
                <a:latin typeface="PT Sans"/>
                <a:ea typeface="PT Sans"/>
                <a:cs typeface="PT Sans"/>
                <a:sym typeface="PT Sans"/>
              </a:endParaRPr>
            </a:p>
          </p:txBody>
        </p:sp>
      </p:grpSp>
      <p:grpSp>
        <p:nvGrpSpPr>
          <p:cNvPr id="106" name="Google Shape;2953;p39">
            <a:extLst>
              <a:ext uri="{FF2B5EF4-FFF2-40B4-BE49-F238E27FC236}">
                <a16:creationId xmlns:a16="http://schemas.microsoft.com/office/drawing/2014/main" id="{5458C29B-D93F-4659-8F11-0A49DD179FA1}"/>
              </a:ext>
            </a:extLst>
          </p:cNvPr>
          <p:cNvGrpSpPr/>
          <p:nvPr/>
        </p:nvGrpSpPr>
        <p:grpSpPr>
          <a:xfrm>
            <a:off x="5966474" y="3525613"/>
            <a:ext cx="2197531" cy="1091822"/>
            <a:chOff x="497955" y="2784388"/>
            <a:chExt cx="2673116" cy="1438119"/>
          </a:xfrm>
        </p:grpSpPr>
        <p:sp>
          <p:nvSpPr>
            <p:cNvPr id="107" name="Google Shape;2954;p39">
              <a:extLst>
                <a:ext uri="{FF2B5EF4-FFF2-40B4-BE49-F238E27FC236}">
                  <a16:creationId xmlns:a16="http://schemas.microsoft.com/office/drawing/2014/main" id="{AEFE8CD7-1CA3-4A93-838C-8B002AC38B70}"/>
                </a:ext>
              </a:extLst>
            </p:cNvPr>
            <p:cNvSpPr txBox="1"/>
            <p:nvPr/>
          </p:nvSpPr>
          <p:spPr>
            <a:xfrm>
              <a:off x="497955" y="2784388"/>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3000" b="1" dirty="0">
                  <a:solidFill>
                    <a:schemeClr val="accent2"/>
                  </a:solidFill>
                  <a:latin typeface="Exo"/>
                  <a:ea typeface="Exo"/>
                  <a:cs typeface="Exo"/>
                  <a:sym typeface="Exo"/>
                </a:rPr>
                <a:t>10%</a:t>
              </a:r>
              <a:endParaRPr sz="3000" b="1" dirty="0">
                <a:solidFill>
                  <a:schemeClr val="accent2"/>
                </a:solidFill>
                <a:latin typeface="Exo"/>
                <a:ea typeface="Exo"/>
                <a:cs typeface="Exo"/>
                <a:sym typeface="Exo"/>
              </a:endParaRPr>
            </a:p>
          </p:txBody>
        </p:sp>
        <p:sp>
          <p:nvSpPr>
            <p:cNvPr id="108" name="Google Shape;2955;p39">
              <a:extLst>
                <a:ext uri="{FF2B5EF4-FFF2-40B4-BE49-F238E27FC236}">
                  <a16:creationId xmlns:a16="http://schemas.microsoft.com/office/drawing/2014/main" id="{DE419D74-6A4B-43D5-A401-EF3EE6159543}"/>
                </a:ext>
              </a:extLst>
            </p:cNvPr>
            <p:cNvSpPr txBox="1"/>
            <p:nvPr/>
          </p:nvSpPr>
          <p:spPr>
            <a:xfrm>
              <a:off x="777556" y="3362922"/>
              <a:ext cx="2393515" cy="85958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pt-PT" dirty="0">
                  <a:solidFill>
                    <a:schemeClr val="lt1"/>
                  </a:solidFill>
                  <a:latin typeface="PT Sans"/>
                  <a:ea typeface="PT Sans"/>
                  <a:cs typeface="PT Sans"/>
                  <a:sym typeface="PT Sans"/>
                </a:rPr>
                <a:t>Sentem que </a:t>
              </a:r>
              <a:r>
                <a:rPr lang="pt-PT" b="1" dirty="0">
                  <a:solidFill>
                    <a:schemeClr val="lt1"/>
                  </a:solidFill>
                  <a:latin typeface="PT Sans"/>
                  <a:ea typeface="PT Sans"/>
                  <a:cs typeface="PT Sans"/>
                  <a:sym typeface="PT Sans"/>
                </a:rPr>
                <a:t>têm controlo total</a:t>
              </a:r>
              <a:r>
                <a:rPr lang="pt-PT" dirty="0">
                  <a:solidFill>
                    <a:schemeClr val="lt1"/>
                  </a:solidFill>
                  <a:latin typeface="PT Sans"/>
                  <a:ea typeface="PT Sans"/>
                  <a:cs typeface="PT Sans"/>
                  <a:sym typeface="PT Sans"/>
                </a:rPr>
                <a:t> sobre quem pode aceder à sua informação</a:t>
              </a:r>
              <a:endParaRPr dirty="0">
                <a:solidFill>
                  <a:schemeClr val="lt1"/>
                </a:solidFill>
                <a:latin typeface="PT Sans"/>
                <a:ea typeface="PT Sans"/>
                <a:cs typeface="PT Sans"/>
                <a:sym typeface="PT Sans"/>
              </a:endParaRPr>
            </a:p>
          </p:txBody>
        </p:sp>
      </p:grpSp>
      <p:grpSp>
        <p:nvGrpSpPr>
          <p:cNvPr id="109" name="Google Shape;2956;p39">
            <a:extLst>
              <a:ext uri="{FF2B5EF4-FFF2-40B4-BE49-F238E27FC236}">
                <a16:creationId xmlns:a16="http://schemas.microsoft.com/office/drawing/2014/main" id="{6E55FEA5-A233-47F6-B3D7-5065F04A59A5}"/>
              </a:ext>
            </a:extLst>
          </p:cNvPr>
          <p:cNvGrpSpPr/>
          <p:nvPr/>
        </p:nvGrpSpPr>
        <p:grpSpPr>
          <a:xfrm>
            <a:off x="6196330" y="1957304"/>
            <a:ext cx="2206824" cy="983790"/>
            <a:chOff x="6294958" y="1451104"/>
            <a:chExt cx="2684421" cy="1295821"/>
          </a:xfrm>
        </p:grpSpPr>
        <p:sp>
          <p:nvSpPr>
            <p:cNvPr id="110" name="Google Shape;2957;p39">
              <a:extLst>
                <a:ext uri="{FF2B5EF4-FFF2-40B4-BE49-F238E27FC236}">
                  <a16:creationId xmlns:a16="http://schemas.microsoft.com/office/drawing/2014/main" id="{EFE22214-23D2-475A-89BA-68D2B9154E73}"/>
                </a:ext>
              </a:extLst>
            </p:cNvPr>
            <p:cNvSpPr txBox="1"/>
            <p:nvPr/>
          </p:nvSpPr>
          <p:spPr>
            <a:xfrm>
              <a:off x="6300625" y="1451104"/>
              <a:ext cx="14100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accent2"/>
                  </a:solidFill>
                  <a:latin typeface="Exo"/>
                  <a:ea typeface="Exo"/>
                  <a:cs typeface="Exo"/>
                  <a:sym typeface="Exo"/>
                </a:rPr>
                <a:t>44%</a:t>
              </a:r>
              <a:endParaRPr sz="3000" b="1" dirty="0">
                <a:solidFill>
                  <a:schemeClr val="accent2"/>
                </a:solidFill>
                <a:latin typeface="Exo"/>
                <a:ea typeface="Exo"/>
                <a:cs typeface="Exo"/>
                <a:sym typeface="Exo"/>
              </a:endParaRPr>
            </a:p>
          </p:txBody>
        </p:sp>
        <p:sp>
          <p:nvSpPr>
            <p:cNvPr id="111" name="Google Shape;2958;p39">
              <a:extLst>
                <a:ext uri="{FF2B5EF4-FFF2-40B4-BE49-F238E27FC236}">
                  <a16:creationId xmlns:a16="http://schemas.microsoft.com/office/drawing/2014/main" id="{D7F162B1-319B-4DCD-89D4-5ACB293A53A5}"/>
                </a:ext>
              </a:extLst>
            </p:cNvPr>
            <p:cNvSpPr txBox="1"/>
            <p:nvPr/>
          </p:nvSpPr>
          <p:spPr>
            <a:xfrm>
              <a:off x="6294958" y="2083897"/>
              <a:ext cx="2684421" cy="66302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latin typeface="PT Sans"/>
                  <a:ea typeface="PT Sans"/>
                  <a:cs typeface="PT Sans"/>
                  <a:sym typeface="PT Sans"/>
                </a:rPr>
                <a:t>Sentem que </a:t>
              </a:r>
              <a:r>
                <a:rPr lang="en" b="1" dirty="0">
                  <a:solidFill>
                    <a:schemeClr val="lt1"/>
                  </a:solidFill>
                  <a:latin typeface="PT Sans"/>
                  <a:ea typeface="PT Sans"/>
                  <a:cs typeface="PT Sans"/>
                  <a:sym typeface="PT Sans"/>
                </a:rPr>
                <a:t>têm um bocado de controlo </a:t>
              </a:r>
              <a:r>
                <a:rPr lang="en" dirty="0">
                  <a:solidFill>
                    <a:schemeClr val="lt1"/>
                  </a:solidFill>
                  <a:latin typeface="PT Sans"/>
                  <a:ea typeface="PT Sans"/>
                  <a:cs typeface="PT Sans"/>
                  <a:sym typeface="PT Sans"/>
                </a:rPr>
                <a:t>sobre quem pode aceder à sua informação</a:t>
              </a:r>
              <a:endParaRPr dirty="0">
                <a:solidFill>
                  <a:schemeClr val="lt1"/>
                </a:solidFill>
                <a:latin typeface="PT Sans"/>
                <a:ea typeface="PT Sans"/>
                <a:cs typeface="PT Sans"/>
                <a:sym typeface="PT Sans"/>
              </a:endParaRPr>
            </a:p>
          </p:txBody>
        </p:sp>
      </p:grpSp>
      <p:sp>
        <p:nvSpPr>
          <p:cNvPr id="115" name="Google Shape;2962;p39">
            <a:extLst>
              <a:ext uri="{FF2B5EF4-FFF2-40B4-BE49-F238E27FC236}">
                <a16:creationId xmlns:a16="http://schemas.microsoft.com/office/drawing/2014/main" id="{060E1889-069E-4850-BFCC-C750E20787CE}"/>
              </a:ext>
            </a:extLst>
          </p:cNvPr>
          <p:cNvSpPr/>
          <p:nvPr/>
        </p:nvSpPr>
        <p:spPr>
          <a:xfrm>
            <a:off x="4209616" y="2299063"/>
            <a:ext cx="124546" cy="115019"/>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963;p39">
            <a:extLst>
              <a:ext uri="{FF2B5EF4-FFF2-40B4-BE49-F238E27FC236}">
                <a16:creationId xmlns:a16="http://schemas.microsoft.com/office/drawing/2014/main" id="{22BC1D72-1C6F-443F-8C4E-E439E9F70A84}"/>
              </a:ext>
            </a:extLst>
          </p:cNvPr>
          <p:cNvSpPr/>
          <p:nvPr/>
        </p:nvSpPr>
        <p:spPr>
          <a:xfrm>
            <a:off x="5042416" y="2299063"/>
            <a:ext cx="124546" cy="115019"/>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964;p39">
            <a:extLst>
              <a:ext uri="{FF2B5EF4-FFF2-40B4-BE49-F238E27FC236}">
                <a16:creationId xmlns:a16="http://schemas.microsoft.com/office/drawing/2014/main" id="{9B2285DE-A57E-4D5A-B9A4-9CB3FA0FA388}"/>
              </a:ext>
            </a:extLst>
          </p:cNvPr>
          <p:cNvSpPr/>
          <p:nvPr/>
        </p:nvSpPr>
        <p:spPr>
          <a:xfrm>
            <a:off x="4209616" y="3525613"/>
            <a:ext cx="124546" cy="115019"/>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965;p39">
            <a:extLst>
              <a:ext uri="{FF2B5EF4-FFF2-40B4-BE49-F238E27FC236}">
                <a16:creationId xmlns:a16="http://schemas.microsoft.com/office/drawing/2014/main" id="{2814DF38-206D-48B7-BC38-4620DB3296B7}"/>
              </a:ext>
            </a:extLst>
          </p:cNvPr>
          <p:cNvSpPr/>
          <p:nvPr/>
        </p:nvSpPr>
        <p:spPr>
          <a:xfrm>
            <a:off x="5042416" y="3525613"/>
            <a:ext cx="124546" cy="115019"/>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2966;p39">
            <a:extLst>
              <a:ext uri="{FF2B5EF4-FFF2-40B4-BE49-F238E27FC236}">
                <a16:creationId xmlns:a16="http://schemas.microsoft.com/office/drawing/2014/main" id="{73F4C6CC-FC7F-443C-9B80-9FBF040B05C0}"/>
              </a:ext>
            </a:extLst>
          </p:cNvPr>
          <p:cNvCxnSpPr>
            <a:cxnSpLocks/>
            <a:stCxn id="104" idx="3"/>
          </p:cNvCxnSpPr>
          <p:nvPr/>
        </p:nvCxnSpPr>
        <p:spPr>
          <a:xfrm>
            <a:off x="2876224" y="2863132"/>
            <a:ext cx="1235257" cy="506903"/>
          </a:xfrm>
          <a:prstGeom prst="bentConnector3">
            <a:avLst>
              <a:gd name="adj1" fmla="val 50000"/>
            </a:avLst>
          </a:prstGeom>
          <a:noFill/>
          <a:ln w="19050" cap="flat" cmpd="sng">
            <a:solidFill>
              <a:schemeClr val="bg1"/>
            </a:solidFill>
            <a:prstDash val="solid"/>
            <a:round/>
            <a:headEnd type="none" w="med" len="med"/>
            <a:tailEnd type="oval" w="med" len="med"/>
          </a:ln>
        </p:spPr>
      </p:cxnSp>
      <p:cxnSp>
        <p:nvCxnSpPr>
          <p:cNvPr id="121" name="Google Shape;2968;p39">
            <a:extLst>
              <a:ext uri="{FF2B5EF4-FFF2-40B4-BE49-F238E27FC236}">
                <a16:creationId xmlns:a16="http://schemas.microsoft.com/office/drawing/2014/main" id="{4544EBFB-67DA-4161-83F2-3AB1BAB23021}"/>
              </a:ext>
            </a:extLst>
          </p:cNvPr>
          <p:cNvCxnSpPr>
            <a:cxnSpLocks/>
            <a:stCxn id="110" idx="1"/>
            <a:endCxn id="116" idx="6"/>
          </p:cNvCxnSpPr>
          <p:nvPr/>
        </p:nvCxnSpPr>
        <p:spPr>
          <a:xfrm rot="10800000" flipV="1">
            <a:off x="5166963" y="2141335"/>
            <a:ext cx="1034027" cy="215238"/>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122" name="Google Shape;2969;p39">
            <a:extLst>
              <a:ext uri="{FF2B5EF4-FFF2-40B4-BE49-F238E27FC236}">
                <a16:creationId xmlns:a16="http://schemas.microsoft.com/office/drawing/2014/main" id="{76D9F2DF-6F6E-4C47-9551-710695B4240C}"/>
              </a:ext>
            </a:extLst>
          </p:cNvPr>
          <p:cNvCxnSpPr>
            <a:cxnSpLocks/>
            <a:stCxn id="107" idx="1"/>
          </p:cNvCxnSpPr>
          <p:nvPr/>
        </p:nvCxnSpPr>
        <p:spPr>
          <a:xfrm rot="10800000">
            <a:off x="4981458" y="3413470"/>
            <a:ext cx="985016" cy="296175"/>
          </a:xfrm>
          <a:prstGeom prst="bentConnector3">
            <a:avLst>
              <a:gd name="adj1" fmla="val 50000"/>
            </a:avLst>
          </a:prstGeom>
          <a:noFill/>
          <a:ln w="19050" cap="flat" cmpd="sng">
            <a:solidFill>
              <a:schemeClr val="lt1"/>
            </a:solidFill>
            <a:prstDash val="solid"/>
            <a:round/>
            <a:headEnd type="none" w="med" len="med"/>
            <a:tailEnd type="oval" w="med" len="med"/>
          </a:ln>
        </p:spPr>
      </p:cxnSp>
      <p:grpSp>
        <p:nvGrpSpPr>
          <p:cNvPr id="135" name="Google Shape;12660;p89">
            <a:extLst>
              <a:ext uri="{FF2B5EF4-FFF2-40B4-BE49-F238E27FC236}">
                <a16:creationId xmlns:a16="http://schemas.microsoft.com/office/drawing/2014/main" id="{A8DFCFD8-A65F-4716-9D2F-EF1A485EA09F}"/>
              </a:ext>
            </a:extLst>
          </p:cNvPr>
          <p:cNvGrpSpPr/>
          <p:nvPr/>
        </p:nvGrpSpPr>
        <p:grpSpPr>
          <a:xfrm>
            <a:off x="1193893" y="1277268"/>
            <a:ext cx="387681" cy="387661"/>
            <a:chOff x="266768" y="1721375"/>
            <a:chExt cx="397907" cy="397887"/>
          </a:xfrm>
          <a:solidFill>
            <a:schemeClr val="accent2"/>
          </a:solidFill>
        </p:grpSpPr>
        <p:sp>
          <p:nvSpPr>
            <p:cNvPr id="136" name="Google Shape;12661;p89">
              <a:extLst>
                <a:ext uri="{FF2B5EF4-FFF2-40B4-BE49-F238E27FC236}">
                  <a16:creationId xmlns:a16="http://schemas.microsoft.com/office/drawing/2014/main" id="{963B2CD1-883A-4F41-A349-47A095CFA939}"/>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662;p89">
              <a:extLst>
                <a:ext uri="{FF2B5EF4-FFF2-40B4-BE49-F238E27FC236}">
                  <a16:creationId xmlns:a16="http://schemas.microsoft.com/office/drawing/2014/main" id="{292169BE-8378-43A0-8E91-41B235026273}"/>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4765;p70">
            <a:extLst>
              <a:ext uri="{FF2B5EF4-FFF2-40B4-BE49-F238E27FC236}">
                <a16:creationId xmlns:a16="http://schemas.microsoft.com/office/drawing/2014/main" id="{3B515E9F-560E-4904-B322-8DA5DD46366B}"/>
              </a:ext>
            </a:extLst>
          </p:cNvPr>
          <p:cNvGrpSpPr/>
          <p:nvPr/>
        </p:nvGrpSpPr>
        <p:grpSpPr>
          <a:xfrm>
            <a:off x="1604331" y="1593475"/>
            <a:ext cx="396899" cy="416526"/>
            <a:chOff x="1191764" y="4109697"/>
            <a:chExt cx="396899" cy="416526"/>
          </a:xfrm>
        </p:grpSpPr>
        <p:sp>
          <p:nvSpPr>
            <p:cNvPr id="139" name="Google Shape;4766;p70">
              <a:extLst>
                <a:ext uri="{FF2B5EF4-FFF2-40B4-BE49-F238E27FC236}">
                  <a16:creationId xmlns:a16="http://schemas.microsoft.com/office/drawing/2014/main" id="{BD04C29B-C687-46BB-BBCF-6598B8ED741E}"/>
                </a:ext>
              </a:extLst>
            </p:cNvPr>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67;p70">
              <a:extLst>
                <a:ext uri="{FF2B5EF4-FFF2-40B4-BE49-F238E27FC236}">
                  <a16:creationId xmlns:a16="http://schemas.microsoft.com/office/drawing/2014/main" id="{A927D0DA-930B-434F-8743-EF02E97BF812}"/>
                </a:ext>
              </a:extLst>
            </p:cNvPr>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68;p70">
              <a:extLst>
                <a:ext uri="{FF2B5EF4-FFF2-40B4-BE49-F238E27FC236}">
                  <a16:creationId xmlns:a16="http://schemas.microsoft.com/office/drawing/2014/main" id="{67156880-C7EA-4635-9245-A3C56E998E83}"/>
                </a:ext>
              </a:extLst>
            </p:cNvPr>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69;p70">
              <a:extLst>
                <a:ext uri="{FF2B5EF4-FFF2-40B4-BE49-F238E27FC236}">
                  <a16:creationId xmlns:a16="http://schemas.microsoft.com/office/drawing/2014/main" id="{AA3CCE9C-42D4-4EF5-938D-9848B79318FC}"/>
                </a:ext>
              </a:extLst>
            </p:cNvPr>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3353;p47">
            <a:extLst>
              <a:ext uri="{FF2B5EF4-FFF2-40B4-BE49-F238E27FC236}">
                <a16:creationId xmlns:a16="http://schemas.microsoft.com/office/drawing/2014/main" id="{3BA34487-B87C-44EA-9C5D-EB36DD466843}"/>
              </a:ext>
            </a:extLst>
          </p:cNvPr>
          <p:cNvSpPr txBox="1"/>
          <p:nvPr/>
        </p:nvSpPr>
        <p:spPr>
          <a:xfrm>
            <a:off x="3523520" y="4617435"/>
            <a:ext cx="2121507" cy="1905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lt1"/>
                </a:solidFill>
                <a:latin typeface="PT Sans"/>
                <a:ea typeface="PT Sans"/>
                <a:cs typeface="PT Sans"/>
                <a:sym typeface="PT Sans"/>
              </a:rPr>
              <a:t>Source: </a:t>
            </a:r>
            <a:r>
              <a:rPr lang="pt-PT" sz="800" dirty="0" err="1">
                <a:solidFill>
                  <a:schemeClr val="lt1"/>
                </a:solidFill>
                <a:latin typeface="PT Sans"/>
                <a:ea typeface="PT Sans"/>
                <a:cs typeface="PT Sans"/>
                <a:sym typeface="PT Sans"/>
              </a:rPr>
              <a:t>Pew</a:t>
            </a:r>
            <a:r>
              <a:rPr lang="pt-PT" sz="800" dirty="0">
                <a:solidFill>
                  <a:schemeClr val="lt1"/>
                </a:solidFill>
                <a:latin typeface="PT Sans"/>
                <a:ea typeface="PT Sans"/>
                <a:cs typeface="PT Sans"/>
                <a:sym typeface="PT Sans"/>
              </a:rPr>
              <a:t> Research </a:t>
            </a:r>
            <a:r>
              <a:rPr lang="pt-PT" sz="800" dirty="0" err="1">
                <a:solidFill>
                  <a:schemeClr val="lt1"/>
                </a:solidFill>
                <a:latin typeface="PT Sans"/>
                <a:ea typeface="PT Sans"/>
                <a:cs typeface="PT Sans"/>
                <a:sym typeface="PT Sans"/>
              </a:rPr>
              <a:t>Center</a:t>
            </a:r>
            <a:r>
              <a:rPr lang="pt-PT" sz="800" dirty="0">
                <a:solidFill>
                  <a:schemeClr val="lt1"/>
                </a:solidFill>
                <a:latin typeface="PT Sans"/>
                <a:ea typeface="PT Sans"/>
                <a:cs typeface="PT Sans"/>
                <a:sym typeface="PT Sans"/>
              </a:rPr>
              <a:t> (2019).</a:t>
            </a:r>
            <a:endParaRPr sz="800" b="1" dirty="0">
              <a:solidFill>
                <a:schemeClr val="lt1"/>
              </a:solidFill>
              <a:latin typeface="PT Sans"/>
              <a:ea typeface="PT Sans"/>
              <a:cs typeface="PT Sans"/>
              <a:sym typeface="PT Sans"/>
            </a:endParaRPr>
          </a:p>
        </p:txBody>
      </p:sp>
    </p:spTree>
    <p:extLst>
      <p:ext uri="{BB962C8B-B14F-4D97-AF65-F5344CB8AC3E}">
        <p14:creationId xmlns:p14="http://schemas.microsoft.com/office/powerpoint/2010/main" val="2770860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5"/>
          <p:cNvSpPr/>
          <p:nvPr/>
        </p:nvSpPr>
        <p:spPr>
          <a:xfrm>
            <a:off x="3259669" y="3537911"/>
            <a:ext cx="2718355" cy="58352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6213661" y="3525043"/>
            <a:ext cx="2332510" cy="58352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597829" y="3537911"/>
            <a:ext cx="2360400" cy="58352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3259670" y="1637984"/>
            <a:ext cx="2718355" cy="59711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6213661" y="1637984"/>
            <a:ext cx="2332510" cy="59711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597829" y="1644305"/>
            <a:ext cx="2360400" cy="624006"/>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txBox="1">
            <a:spLocks noGrp="1"/>
          </p:cNvSpPr>
          <p:nvPr>
            <p:ph type="title"/>
          </p:nvPr>
        </p:nvSpPr>
        <p:spPr>
          <a:xfrm>
            <a:off x="713100" y="328486"/>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ÍNDICE</a:t>
            </a:r>
            <a:endParaRPr sz="3200" dirty="0">
              <a:solidFill>
                <a:schemeClr val="accent2"/>
              </a:solidFill>
            </a:endParaRPr>
          </a:p>
        </p:txBody>
      </p:sp>
      <p:sp>
        <p:nvSpPr>
          <p:cNvPr id="2744" name="Google Shape;2744;p35"/>
          <p:cNvSpPr txBox="1">
            <a:spLocks noGrp="1"/>
          </p:cNvSpPr>
          <p:nvPr>
            <p:ph type="title" idx="2"/>
          </p:nvPr>
        </p:nvSpPr>
        <p:spPr>
          <a:xfrm>
            <a:off x="597829" y="1729915"/>
            <a:ext cx="2360400" cy="4623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Evolução da Computação</a:t>
            </a:r>
            <a:endParaRPr dirty="0"/>
          </a:p>
        </p:txBody>
      </p:sp>
      <p:sp>
        <p:nvSpPr>
          <p:cNvPr id="2745" name="Google Shape;2745;p35"/>
          <p:cNvSpPr txBox="1">
            <a:spLocks noGrp="1"/>
          </p:cNvSpPr>
          <p:nvPr>
            <p:ph type="subTitle" idx="1"/>
          </p:nvPr>
        </p:nvSpPr>
        <p:spPr>
          <a:xfrm>
            <a:off x="776550" y="2306646"/>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Como é que a computação evoluiu ao longo do tempo</a:t>
            </a:r>
            <a:endParaRPr dirty="0"/>
          </a:p>
        </p:txBody>
      </p:sp>
      <p:sp>
        <p:nvSpPr>
          <p:cNvPr id="2746" name="Google Shape;2746;p35"/>
          <p:cNvSpPr txBox="1">
            <a:spLocks noGrp="1"/>
          </p:cNvSpPr>
          <p:nvPr>
            <p:ph type="title" idx="3"/>
          </p:nvPr>
        </p:nvSpPr>
        <p:spPr>
          <a:xfrm>
            <a:off x="661279" y="1132479"/>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47" name="Google Shape;2747;p35"/>
          <p:cNvSpPr txBox="1">
            <a:spLocks noGrp="1"/>
          </p:cNvSpPr>
          <p:nvPr>
            <p:ph type="title" idx="4"/>
          </p:nvPr>
        </p:nvSpPr>
        <p:spPr>
          <a:xfrm>
            <a:off x="3178987" y="1666520"/>
            <a:ext cx="2838300" cy="5342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Computação Móvel e Computação Pervasiva</a:t>
            </a:r>
            <a:endParaRPr dirty="0"/>
          </a:p>
        </p:txBody>
      </p:sp>
      <p:sp>
        <p:nvSpPr>
          <p:cNvPr id="2748" name="Google Shape;2748;p35"/>
          <p:cNvSpPr txBox="1">
            <a:spLocks noGrp="1"/>
          </p:cNvSpPr>
          <p:nvPr>
            <p:ph type="subTitle" idx="5"/>
          </p:nvPr>
        </p:nvSpPr>
        <p:spPr>
          <a:xfrm>
            <a:off x="3291221" y="2332576"/>
            <a:ext cx="2613832" cy="4329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Quais são as suas características e limitações</a:t>
            </a:r>
            <a:endParaRPr dirty="0"/>
          </a:p>
        </p:txBody>
      </p:sp>
      <p:sp>
        <p:nvSpPr>
          <p:cNvPr id="2749" name="Google Shape;2749;p35"/>
          <p:cNvSpPr txBox="1">
            <a:spLocks noGrp="1"/>
          </p:cNvSpPr>
          <p:nvPr>
            <p:ph type="title" idx="6"/>
          </p:nvPr>
        </p:nvSpPr>
        <p:spPr>
          <a:xfrm>
            <a:off x="3443014" y="1126396"/>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50" name="Google Shape;2750;p35"/>
          <p:cNvSpPr txBox="1">
            <a:spLocks noGrp="1"/>
          </p:cNvSpPr>
          <p:nvPr>
            <p:ph type="title" idx="7"/>
          </p:nvPr>
        </p:nvSpPr>
        <p:spPr>
          <a:xfrm>
            <a:off x="6293011" y="1671473"/>
            <a:ext cx="2201700" cy="5014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Computação Ubíqua</a:t>
            </a:r>
            <a:endParaRPr dirty="0"/>
          </a:p>
        </p:txBody>
      </p:sp>
      <p:sp>
        <p:nvSpPr>
          <p:cNvPr id="2751" name="Google Shape;2751;p35"/>
          <p:cNvSpPr txBox="1">
            <a:spLocks noGrp="1"/>
          </p:cNvSpPr>
          <p:nvPr>
            <p:ph type="subTitle" idx="8"/>
          </p:nvPr>
        </p:nvSpPr>
        <p:spPr>
          <a:xfrm>
            <a:off x="6129678" y="2306646"/>
            <a:ext cx="2618832"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Como é que surgiu, quais são os seus princípios e aplicações</a:t>
            </a:r>
            <a:endParaRPr dirty="0"/>
          </a:p>
        </p:txBody>
      </p:sp>
      <p:sp>
        <p:nvSpPr>
          <p:cNvPr id="2752" name="Google Shape;2752;p35"/>
          <p:cNvSpPr txBox="1">
            <a:spLocks noGrp="1"/>
          </p:cNvSpPr>
          <p:nvPr>
            <p:ph type="title" idx="9"/>
          </p:nvPr>
        </p:nvSpPr>
        <p:spPr>
          <a:xfrm>
            <a:off x="6281162" y="1132479"/>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53" name="Google Shape;2753;p35"/>
          <p:cNvSpPr txBox="1">
            <a:spLocks noGrp="1"/>
          </p:cNvSpPr>
          <p:nvPr>
            <p:ph type="title" idx="13"/>
          </p:nvPr>
        </p:nvSpPr>
        <p:spPr>
          <a:xfrm>
            <a:off x="522285" y="3571616"/>
            <a:ext cx="2515447" cy="4894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Privacidade e Segurança de Dados</a:t>
            </a:r>
            <a:endParaRPr dirty="0"/>
          </a:p>
        </p:txBody>
      </p:sp>
      <p:sp>
        <p:nvSpPr>
          <p:cNvPr id="2754" name="Google Shape;2754;p35"/>
          <p:cNvSpPr txBox="1">
            <a:spLocks noGrp="1"/>
          </p:cNvSpPr>
          <p:nvPr>
            <p:ph type="subTitle" idx="14"/>
          </p:nvPr>
        </p:nvSpPr>
        <p:spPr>
          <a:xfrm>
            <a:off x="693104" y="415264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Diferenças e a sua relevância na atualidade</a:t>
            </a:r>
            <a:endParaRPr dirty="0"/>
          </a:p>
        </p:txBody>
      </p:sp>
      <p:sp>
        <p:nvSpPr>
          <p:cNvPr id="2755" name="Google Shape;2755;p35"/>
          <p:cNvSpPr txBox="1">
            <a:spLocks noGrp="1"/>
          </p:cNvSpPr>
          <p:nvPr>
            <p:ph type="title" idx="15"/>
          </p:nvPr>
        </p:nvSpPr>
        <p:spPr>
          <a:xfrm>
            <a:off x="699026" y="301943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756" name="Google Shape;2756;p35"/>
          <p:cNvSpPr txBox="1">
            <a:spLocks noGrp="1"/>
          </p:cNvSpPr>
          <p:nvPr>
            <p:ph type="title" idx="16"/>
          </p:nvPr>
        </p:nvSpPr>
        <p:spPr>
          <a:xfrm>
            <a:off x="3364192" y="3477435"/>
            <a:ext cx="2535011" cy="7588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Ubiquidade Digital vs Privacidade Individual</a:t>
            </a:r>
            <a:endParaRPr dirty="0"/>
          </a:p>
        </p:txBody>
      </p:sp>
      <p:sp>
        <p:nvSpPr>
          <p:cNvPr id="2757" name="Google Shape;2757;p35"/>
          <p:cNvSpPr txBox="1">
            <a:spLocks noGrp="1"/>
          </p:cNvSpPr>
          <p:nvPr>
            <p:ph type="subTitle" idx="17"/>
          </p:nvPr>
        </p:nvSpPr>
        <p:spPr>
          <a:xfrm>
            <a:off x="3324781" y="4194236"/>
            <a:ext cx="2613832" cy="564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Será a privacidade individual uma barreira para alcançar a ubiquidade digital</a:t>
            </a:r>
            <a:endParaRPr dirty="0"/>
          </a:p>
        </p:txBody>
      </p:sp>
      <p:sp>
        <p:nvSpPr>
          <p:cNvPr id="2758" name="Google Shape;2758;p35"/>
          <p:cNvSpPr txBox="1">
            <a:spLocks noGrp="1"/>
          </p:cNvSpPr>
          <p:nvPr>
            <p:ph type="title" idx="18"/>
          </p:nvPr>
        </p:nvSpPr>
        <p:spPr>
          <a:xfrm>
            <a:off x="3443014" y="301943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759" name="Google Shape;2759;p35"/>
          <p:cNvSpPr txBox="1">
            <a:spLocks noGrp="1"/>
          </p:cNvSpPr>
          <p:nvPr>
            <p:ph type="title" idx="19"/>
          </p:nvPr>
        </p:nvSpPr>
        <p:spPr>
          <a:xfrm>
            <a:off x="6246167" y="3654357"/>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Conclusão</a:t>
            </a:r>
            <a:endParaRPr dirty="0"/>
          </a:p>
        </p:txBody>
      </p:sp>
      <p:sp>
        <p:nvSpPr>
          <p:cNvPr id="2760" name="Google Shape;2760;p35"/>
          <p:cNvSpPr txBox="1">
            <a:spLocks noGrp="1"/>
          </p:cNvSpPr>
          <p:nvPr>
            <p:ph type="subTitle" idx="20"/>
          </p:nvPr>
        </p:nvSpPr>
        <p:spPr>
          <a:xfrm>
            <a:off x="6362740" y="4158423"/>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Perspetivas para o futuro e opinião crítica</a:t>
            </a:r>
            <a:endParaRPr dirty="0"/>
          </a:p>
        </p:txBody>
      </p:sp>
      <p:sp>
        <p:nvSpPr>
          <p:cNvPr id="2761" name="Google Shape;2761;p35"/>
          <p:cNvSpPr txBox="1">
            <a:spLocks noGrp="1"/>
          </p:cNvSpPr>
          <p:nvPr>
            <p:ph type="title" idx="21"/>
          </p:nvPr>
        </p:nvSpPr>
        <p:spPr>
          <a:xfrm>
            <a:off x="6281162" y="3011739"/>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451470" y="784056"/>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EVOLUÇÃO </a:t>
            </a:r>
            <a:r>
              <a:rPr lang="en" sz="2800" dirty="0">
                <a:solidFill>
                  <a:schemeClr val="accent2"/>
                </a:solidFill>
              </a:rPr>
              <a:t>LEGISLATIVA</a:t>
            </a:r>
            <a:r>
              <a:rPr lang="en" sz="2800" dirty="0"/>
              <a:t> DO DIREITO À PROTEÇÃO E PRIVACIDADE DE DADOS</a:t>
            </a:r>
            <a:endParaRPr sz="2800" dirty="0"/>
          </a:p>
        </p:txBody>
      </p:sp>
      <p:sp>
        <p:nvSpPr>
          <p:cNvPr id="5" name="Subtítulo 4">
            <a:extLst>
              <a:ext uri="{FF2B5EF4-FFF2-40B4-BE49-F238E27FC236}">
                <a16:creationId xmlns:a16="http://schemas.microsoft.com/office/drawing/2014/main" id="{5858F7FC-17AA-469B-BD30-99DDC0571376}"/>
              </a:ext>
            </a:extLst>
          </p:cNvPr>
          <p:cNvSpPr>
            <a:spLocks noGrp="1"/>
          </p:cNvSpPr>
          <p:nvPr>
            <p:ph type="subTitle" idx="1"/>
          </p:nvPr>
        </p:nvSpPr>
        <p:spPr>
          <a:xfrm>
            <a:off x="1749123" y="2693505"/>
            <a:ext cx="1793630" cy="787790"/>
          </a:xfrm>
        </p:spPr>
        <p:txBody>
          <a:bodyPr/>
          <a:lstStyle/>
          <a:p>
            <a:pPr marL="0" indent="0"/>
            <a:r>
              <a:rPr lang="pt-PT" dirty="0"/>
              <a:t>Antiga diretiva de proteção de dados, revogada pela RGPD. </a:t>
            </a:r>
          </a:p>
        </p:txBody>
      </p:sp>
      <p:sp>
        <p:nvSpPr>
          <p:cNvPr id="36" name="Google Shape;2985;p40">
            <a:extLst>
              <a:ext uri="{FF2B5EF4-FFF2-40B4-BE49-F238E27FC236}">
                <a16:creationId xmlns:a16="http://schemas.microsoft.com/office/drawing/2014/main" id="{3DA4B276-9A7F-4E5B-92F0-17902D92D5CB}"/>
              </a:ext>
            </a:extLst>
          </p:cNvPr>
          <p:cNvSpPr/>
          <p:nvPr/>
        </p:nvSpPr>
        <p:spPr>
          <a:xfrm>
            <a:off x="861481" y="2064534"/>
            <a:ext cx="3421088" cy="5727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b="1" dirty="0">
                <a:solidFill>
                  <a:schemeClr val="bg1"/>
                </a:solidFill>
                <a:latin typeface="Exo" panose="020B0604020202020204" charset="0"/>
              </a:rPr>
              <a:t>Diretiva de Proteção de Dados Pessoais 95/46/CE</a:t>
            </a:r>
            <a:endParaRPr b="1" dirty="0">
              <a:solidFill>
                <a:schemeClr val="bg1"/>
              </a:solidFill>
              <a:latin typeface="Exo" panose="020B0604020202020204" charset="0"/>
            </a:endParaRPr>
          </a:p>
        </p:txBody>
      </p:sp>
      <p:sp>
        <p:nvSpPr>
          <p:cNvPr id="37" name="Google Shape;2985;p40">
            <a:extLst>
              <a:ext uri="{FF2B5EF4-FFF2-40B4-BE49-F238E27FC236}">
                <a16:creationId xmlns:a16="http://schemas.microsoft.com/office/drawing/2014/main" id="{6A139621-84E0-4C2B-90F1-704D57F57399}"/>
              </a:ext>
            </a:extLst>
          </p:cNvPr>
          <p:cNvSpPr/>
          <p:nvPr/>
        </p:nvSpPr>
        <p:spPr>
          <a:xfrm>
            <a:off x="4748182" y="2064534"/>
            <a:ext cx="3421088" cy="5727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b="1" dirty="0">
                <a:solidFill>
                  <a:schemeClr val="bg1"/>
                </a:solidFill>
                <a:latin typeface="Exo" panose="020B0604020202020204" charset="0"/>
              </a:rPr>
              <a:t>Regulamento Geral sobre a Proteção de Dados (RGPD) (UE) 2016/679 </a:t>
            </a:r>
            <a:endParaRPr b="1" dirty="0">
              <a:solidFill>
                <a:schemeClr val="bg1"/>
              </a:solidFill>
              <a:latin typeface="Exo" panose="020B0604020202020204" charset="0"/>
            </a:endParaRPr>
          </a:p>
        </p:txBody>
      </p:sp>
      <p:sp>
        <p:nvSpPr>
          <p:cNvPr id="38" name="Subtítulo 4">
            <a:extLst>
              <a:ext uri="{FF2B5EF4-FFF2-40B4-BE49-F238E27FC236}">
                <a16:creationId xmlns:a16="http://schemas.microsoft.com/office/drawing/2014/main" id="{9FDC7CEB-8E8F-44F5-B834-C57607CE48EC}"/>
              </a:ext>
            </a:extLst>
          </p:cNvPr>
          <p:cNvSpPr txBox="1">
            <a:spLocks/>
          </p:cNvSpPr>
          <p:nvPr/>
        </p:nvSpPr>
        <p:spPr>
          <a:xfrm>
            <a:off x="4525739" y="2603145"/>
            <a:ext cx="4002258" cy="17562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pt-PT" dirty="0"/>
              <a:t>"O Regulamento Geral sobre a Proteção de Dados 2016/679 é um regulamento do direito europeu sobre privacidade e proteção de dados pessoais, aplicável a todos os indivíduos na União Europeia e Espaço Económico Europeu que foi criado em 2018. Regulamenta também a exportação de dados pessoais para fora da UE e EEE.“</a:t>
            </a:r>
          </a:p>
        </p:txBody>
      </p:sp>
    </p:spTree>
    <p:extLst>
      <p:ext uri="{BB962C8B-B14F-4D97-AF65-F5344CB8AC3E}">
        <p14:creationId xmlns:p14="http://schemas.microsoft.com/office/powerpoint/2010/main" val="174705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355680" y="744277"/>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EVOLUÇÃO </a:t>
            </a:r>
            <a:r>
              <a:rPr lang="en" sz="2800" dirty="0">
                <a:solidFill>
                  <a:schemeClr val="accent2"/>
                </a:solidFill>
              </a:rPr>
              <a:t>LEGISLATIVA</a:t>
            </a:r>
            <a:r>
              <a:rPr lang="en" sz="2800" dirty="0"/>
              <a:t> DO DIREITO À PROTEÇÃO E PRIVACIDADE DE DADOS</a:t>
            </a:r>
            <a:endParaRPr sz="2800" dirty="0"/>
          </a:p>
        </p:txBody>
      </p:sp>
      <p:sp>
        <p:nvSpPr>
          <p:cNvPr id="39" name="Google Shape;2985;p40">
            <a:extLst>
              <a:ext uri="{FF2B5EF4-FFF2-40B4-BE49-F238E27FC236}">
                <a16:creationId xmlns:a16="http://schemas.microsoft.com/office/drawing/2014/main" id="{D095F9C7-5127-4F47-B98C-79135BEA94C7}"/>
              </a:ext>
            </a:extLst>
          </p:cNvPr>
          <p:cNvSpPr/>
          <p:nvPr/>
        </p:nvSpPr>
        <p:spPr>
          <a:xfrm>
            <a:off x="951620" y="1799099"/>
            <a:ext cx="3421088" cy="5727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b="1" dirty="0">
                <a:solidFill>
                  <a:schemeClr val="bg1"/>
                </a:solidFill>
                <a:latin typeface="Exo" panose="020B0604020202020204" charset="0"/>
              </a:rPr>
              <a:t>Diretiva (UE) 2016/680: </a:t>
            </a:r>
          </a:p>
        </p:txBody>
      </p:sp>
      <p:sp>
        <p:nvSpPr>
          <p:cNvPr id="41" name="Subtítulo 4">
            <a:extLst>
              <a:ext uri="{FF2B5EF4-FFF2-40B4-BE49-F238E27FC236}">
                <a16:creationId xmlns:a16="http://schemas.microsoft.com/office/drawing/2014/main" id="{0B40E7D5-F764-452D-B1D9-A619C1C13E9C}"/>
              </a:ext>
            </a:extLst>
          </p:cNvPr>
          <p:cNvSpPr txBox="1">
            <a:spLocks/>
          </p:cNvSpPr>
          <p:nvPr/>
        </p:nvSpPr>
        <p:spPr>
          <a:xfrm>
            <a:off x="863110" y="2543614"/>
            <a:ext cx="3598107" cy="15692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pt-PT" dirty="0"/>
              <a:t>"relativa à proteção das pessoas singulares no que diz respeito ao tratamento de dados pessoais pelas autoridades competentes para efeitos de prevenção, investigação, deteção ou repressão de infrações penais ou execução de sanções penais, e à livre circulação desses dados.”</a:t>
            </a:r>
          </a:p>
        </p:txBody>
      </p:sp>
      <p:sp>
        <p:nvSpPr>
          <p:cNvPr id="11" name="Google Shape;2985;p40">
            <a:extLst>
              <a:ext uri="{FF2B5EF4-FFF2-40B4-BE49-F238E27FC236}">
                <a16:creationId xmlns:a16="http://schemas.microsoft.com/office/drawing/2014/main" id="{9099B285-582C-44A3-B1F4-8E4B8A6E8019}"/>
              </a:ext>
            </a:extLst>
          </p:cNvPr>
          <p:cNvSpPr/>
          <p:nvPr/>
        </p:nvSpPr>
        <p:spPr>
          <a:xfrm>
            <a:off x="4968240" y="1799099"/>
            <a:ext cx="3421088" cy="5727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b="1" dirty="0">
                <a:solidFill>
                  <a:schemeClr val="bg1"/>
                </a:solidFill>
                <a:latin typeface="Exo" panose="020B0604020202020204" charset="0"/>
              </a:rPr>
              <a:t>Diretiva (UE) 2016/681: </a:t>
            </a:r>
          </a:p>
        </p:txBody>
      </p:sp>
      <p:sp>
        <p:nvSpPr>
          <p:cNvPr id="12" name="Subtítulo 4">
            <a:extLst>
              <a:ext uri="{FF2B5EF4-FFF2-40B4-BE49-F238E27FC236}">
                <a16:creationId xmlns:a16="http://schemas.microsoft.com/office/drawing/2014/main" id="{DC03FF53-2F64-4E76-A819-D50527F38F15}"/>
              </a:ext>
            </a:extLst>
          </p:cNvPr>
          <p:cNvSpPr txBox="1">
            <a:spLocks/>
          </p:cNvSpPr>
          <p:nvPr/>
        </p:nvSpPr>
        <p:spPr>
          <a:xfrm>
            <a:off x="4968239" y="2461846"/>
            <a:ext cx="3533631" cy="12843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pt-PT" dirty="0"/>
              <a:t>"relativa à utilização dos dados dos registos de identificação dos passageiros (PNR) para efeitos de prevenção, deteção, investigação e repressão das infrações terroristas e da criminalidade grave."</a:t>
            </a:r>
          </a:p>
        </p:txBody>
      </p:sp>
    </p:spTree>
    <p:extLst>
      <p:ext uri="{BB962C8B-B14F-4D97-AF65-F5344CB8AC3E}">
        <p14:creationId xmlns:p14="http://schemas.microsoft.com/office/powerpoint/2010/main" val="139861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355680" y="744277"/>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EVOLUÇÃO </a:t>
            </a:r>
            <a:r>
              <a:rPr lang="en" sz="2800" dirty="0">
                <a:solidFill>
                  <a:schemeClr val="accent2"/>
                </a:solidFill>
              </a:rPr>
              <a:t>LEGISLATIVA</a:t>
            </a:r>
            <a:r>
              <a:rPr lang="en" sz="2800" dirty="0"/>
              <a:t> DO DIREITO À PROTEÇÃO E PRIVACIDADE DE DADOS</a:t>
            </a:r>
            <a:endParaRPr sz="2800" dirty="0"/>
          </a:p>
        </p:txBody>
      </p:sp>
      <p:pic>
        <p:nvPicPr>
          <p:cNvPr id="3078" name="Picture 6">
            <a:extLst>
              <a:ext uri="{FF2B5EF4-FFF2-40B4-BE49-F238E27FC236}">
                <a16:creationId xmlns:a16="http://schemas.microsoft.com/office/drawing/2014/main" id="{585E4FAE-D1B8-4802-B64B-AEDA37BFA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846" y="1484684"/>
            <a:ext cx="4822532" cy="3069142"/>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353;p47">
            <a:extLst>
              <a:ext uri="{FF2B5EF4-FFF2-40B4-BE49-F238E27FC236}">
                <a16:creationId xmlns:a16="http://schemas.microsoft.com/office/drawing/2014/main" id="{17AEF5E5-9FFB-4B94-9C90-A0FC32A4D99B}"/>
              </a:ext>
            </a:extLst>
          </p:cNvPr>
          <p:cNvSpPr txBox="1"/>
          <p:nvPr/>
        </p:nvSpPr>
        <p:spPr>
          <a:xfrm>
            <a:off x="4778663" y="4721534"/>
            <a:ext cx="3612715" cy="1524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lt1"/>
                </a:solidFill>
                <a:latin typeface="PT Sans"/>
                <a:ea typeface="PT Sans"/>
                <a:cs typeface="PT Sans"/>
                <a:sym typeface="PT Sans"/>
              </a:rPr>
              <a:t>Source: Special Eurobarometer 487a (March 2019)</a:t>
            </a:r>
            <a:endParaRPr sz="800" b="1" dirty="0">
              <a:solidFill>
                <a:schemeClr val="lt1"/>
              </a:solidFill>
              <a:latin typeface="PT Sans"/>
              <a:ea typeface="PT Sans"/>
              <a:cs typeface="PT Sans"/>
              <a:sym typeface="PT Sans"/>
            </a:endParaRPr>
          </a:p>
        </p:txBody>
      </p:sp>
      <p:grpSp>
        <p:nvGrpSpPr>
          <p:cNvPr id="17" name="Google Shape;2950;p39">
            <a:extLst>
              <a:ext uri="{FF2B5EF4-FFF2-40B4-BE49-F238E27FC236}">
                <a16:creationId xmlns:a16="http://schemas.microsoft.com/office/drawing/2014/main" id="{0278A4DD-D659-4A6E-8D57-DBCDABBD2851}"/>
              </a:ext>
            </a:extLst>
          </p:cNvPr>
          <p:cNvGrpSpPr/>
          <p:nvPr/>
        </p:nvGrpSpPr>
        <p:grpSpPr>
          <a:xfrm>
            <a:off x="955269" y="2174325"/>
            <a:ext cx="2322504" cy="1131583"/>
            <a:chOff x="1280320" y="610086"/>
            <a:chExt cx="2825138" cy="1563731"/>
          </a:xfrm>
        </p:grpSpPr>
        <p:sp>
          <p:nvSpPr>
            <p:cNvPr id="18" name="Google Shape;2951;p39">
              <a:extLst>
                <a:ext uri="{FF2B5EF4-FFF2-40B4-BE49-F238E27FC236}">
                  <a16:creationId xmlns:a16="http://schemas.microsoft.com/office/drawing/2014/main" id="{25688663-EBFC-40A8-A976-9C9AD5CBB9B8}"/>
                </a:ext>
              </a:extLst>
            </p:cNvPr>
            <p:cNvSpPr txBox="1"/>
            <p:nvPr/>
          </p:nvSpPr>
          <p:spPr>
            <a:xfrm>
              <a:off x="1280320" y="610086"/>
              <a:ext cx="567953" cy="484798"/>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3000" b="1" dirty="0">
                  <a:solidFill>
                    <a:schemeClr val="accent2"/>
                  </a:solidFill>
                  <a:latin typeface="Exo"/>
                  <a:ea typeface="Exo"/>
                  <a:cs typeface="Exo"/>
                  <a:sym typeface="Exo"/>
                </a:rPr>
                <a:t>%</a:t>
              </a:r>
              <a:endParaRPr sz="3000" b="1" dirty="0">
                <a:solidFill>
                  <a:schemeClr val="accent2"/>
                </a:solidFill>
                <a:latin typeface="Exo"/>
                <a:ea typeface="Exo"/>
                <a:cs typeface="Exo"/>
                <a:sym typeface="Exo"/>
              </a:endParaRPr>
            </a:p>
          </p:txBody>
        </p:sp>
        <p:sp>
          <p:nvSpPr>
            <p:cNvPr id="19" name="Google Shape;2952;p39">
              <a:extLst>
                <a:ext uri="{FF2B5EF4-FFF2-40B4-BE49-F238E27FC236}">
                  <a16:creationId xmlns:a16="http://schemas.microsoft.com/office/drawing/2014/main" id="{9782158D-6ED0-4D88-A788-A8066FCC4812}"/>
                </a:ext>
              </a:extLst>
            </p:cNvPr>
            <p:cNvSpPr txBox="1"/>
            <p:nvPr/>
          </p:nvSpPr>
          <p:spPr>
            <a:xfrm>
              <a:off x="1487292" y="891367"/>
              <a:ext cx="2618166" cy="128245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PT" sz="1800" dirty="0">
                  <a:solidFill>
                    <a:schemeClr val="lt1"/>
                  </a:solidFill>
                  <a:latin typeface="PT Sans"/>
                  <a:ea typeface="PT Sans"/>
                  <a:cs typeface="PT Sans"/>
                  <a:sym typeface="PT Sans"/>
                </a:rPr>
                <a:t>de pessoas que já ouviu falar na autoridade nacional de </a:t>
              </a:r>
              <a:r>
                <a:rPr lang="pt-PT" sz="1800" b="1" dirty="0">
                  <a:solidFill>
                    <a:schemeClr val="lt1"/>
                  </a:solidFill>
                  <a:latin typeface="PT Sans"/>
                  <a:ea typeface="PT Sans"/>
                  <a:cs typeface="PT Sans"/>
                  <a:sym typeface="PT Sans"/>
                </a:rPr>
                <a:t>proteção de dados</a:t>
              </a:r>
              <a:endParaRPr sz="1800" b="1" dirty="0">
                <a:solidFill>
                  <a:schemeClr val="lt1"/>
                </a:solidFill>
                <a:latin typeface="PT Sans"/>
                <a:ea typeface="PT Sans"/>
                <a:cs typeface="PT Sans"/>
                <a:sym typeface="PT Sans"/>
              </a:endParaRPr>
            </a:p>
          </p:txBody>
        </p:sp>
      </p:grpSp>
      <p:sp>
        <p:nvSpPr>
          <p:cNvPr id="20" name="Google Shape;2952;p39">
            <a:extLst>
              <a:ext uri="{FF2B5EF4-FFF2-40B4-BE49-F238E27FC236}">
                <a16:creationId xmlns:a16="http://schemas.microsoft.com/office/drawing/2014/main" id="{8BB0731C-1F4A-4409-BA81-48EB98F92842}"/>
              </a:ext>
            </a:extLst>
          </p:cNvPr>
          <p:cNvSpPr txBox="1"/>
          <p:nvPr/>
        </p:nvSpPr>
        <p:spPr>
          <a:xfrm>
            <a:off x="6900203" y="4107766"/>
            <a:ext cx="105507" cy="15008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pt-PT" sz="1100" b="1" dirty="0">
                <a:solidFill>
                  <a:schemeClr val="lt1"/>
                </a:solidFill>
                <a:latin typeface="PT Sans"/>
                <a:ea typeface="PT Sans"/>
                <a:cs typeface="PT Sans"/>
                <a:sym typeface="PT Sans"/>
              </a:rPr>
              <a:t>´</a:t>
            </a:r>
            <a:endParaRPr sz="1100" b="1" dirty="0">
              <a:solidFill>
                <a:schemeClr val="lt1"/>
              </a:solidFill>
              <a:latin typeface="PT Sans"/>
              <a:ea typeface="PT Sans"/>
              <a:cs typeface="PT Sans"/>
              <a:sym typeface="PT Sans"/>
            </a:endParaRPr>
          </a:p>
        </p:txBody>
      </p:sp>
    </p:spTree>
    <p:extLst>
      <p:ext uri="{BB962C8B-B14F-4D97-AF65-F5344CB8AC3E}">
        <p14:creationId xmlns:p14="http://schemas.microsoft.com/office/powerpoint/2010/main" val="45184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5"/>
        <p:cNvGrpSpPr/>
        <p:nvPr/>
      </p:nvGrpSpPr>
      <p:grpSpPr>
        <a:xfrm>
          <a:off x="0" y="0"/>
          <a:ext cx="0" cy="0"/>
          <a:chOff x="0" y="0"/>
          <a:chExt cx="0" cy="0"/>
        </a:xfrm>
      </p:grpSpPr>
      <p:sp>
        <p:nvSpPr>
          <p:cNvPr id="4147" name="Google Shape;4147;p61"/>
          <p:cNvSpPr txBox="1">
            <a:spLocks noGrp="1"/>
          </p:cNvSpPr>
          <p:nvPr>
            <p:ph type="title"/>
          </p:nvPr>
        </p:nvSpPr>
        <p:spPr>
          <a:xfrm>
            <a:off x="423750" y="2030213"/>
            <a:ext cx="8296500" cy="230475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bg1"/>
                </a:solidFill>
              </a:rPr>
              <a:t>UBIQUIDADE DIGITAL </a:t>
            </a:r>
            <a:r>
              <a:rPr lang="en" dirty="0">
                <a:solidFill>
                  <a:schemeClr val="accent2"/>
                </a:solidFill>
              </a:rPr>
              <a:t>VS. </a:t>
            </a:r>
            <a:r>
              <a:rPr lang="en" dirty="0">
                <a:solidFill>
                  <a:schemeClr val="bg1"/>
                </a:solidFill>
              </a:rPr>
              <a:t>PRIVACIDADE INDIVIDUAL</a:t>
            </a:r>
            <a:endParaRPr dirty="0">
              <a:solidFill>
                <a:schemeClr val="bg1"/>
              </a:solidFill>
            </a:endParaRPr>
          </a:p>
        </p:txBody>
      </p:sp>
      <p:sp>
        <p:nvSpPr>
          <p:cNvPr id="4148" name="Google Shape;4148;p61"/>
          <p:cNvSpPr txBox="1">
            <a:spLocks noGrp="1"/>
          </p:cNvSpPr>
          <p:nvPr>
            <p:ph type="title" idx="2"/>
          </p:nvPr>
        </p:nvSpPr>
        <p:spPr>
          <a:xfrm>
            <a:off x="6254800" y="1343244"/>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grpSp>
        <p:nvGrpSpPr>
          <p:cNvPr id="4193" name="Google Shape;4193;p61"/>
          <p:cNvGrpSpPr/>
          <p:nvPr/>
        </p:nvGrpSpPr>
        <p:grpSpPr>
          <a:xfrm rot="5400000">
            <a:off x="5527875" y="467850"/>
            <a:ext cx="98902" cy="553090"/>
            <a:chOff x="4898850" y="4820550"/>
            <a:chExt cx="98902" cy="553090"/>
          </a:xfrm>
        </p:grpSpPr>
        <p:sp>
          <p:nvSpPr>
            <p:cNvPr id="4194" name="Google Shape;4194;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941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3" name="Google Shape;3013;p41"/>
          <p:cNvSpPr txBox="1">
            <a:spLocks noGrp="1"/>
          </p:cNvSpPr>
          <p:nvPr>
            <p:ph type="title"/>
          </p:nvPr>
        </p:nvSpPr>
        <p:spPr>
          <a:xfrm>
            <a:off x="845150" y="58449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pt-PT" dirty="0">
                <a:solidFill>
                  <a:schemeClr val="accent2"/>
                </a:solidFill>
              </a:rPr>
              <a:t>VULNERABILIDADE </a:t>
            </a:r>
            <a:r>
              <a:rPr lang="pt-PT" dirty="0"/>
              <a:t>DA INFORMAÇÃO PESSOAL</a:t>
            </a:r>
            <a:endParaRPr lang="pt-PT" dirty="0">
              <a:solidFill>
                <a:schemeClr val="accent2"/>
              </a:solidFill>
            </a:endParaRPr>
          </a:p>
        </p:txBody>
      </p:sp>
      <p:grpSp>
        <p:nvGrpSpPr>
          <p:cNvPr id="3020" name="Google Shape;3020;p41"/>
          <p:cNvGrpSpPr/>
          <p:nvPr/>
        </p:nvGrpSpPr>
        <p:grpSpPr>
          <a:xfrm>
            <a:off x="4019012" y="4842745"/>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descr="Políticas públicas e economia dos média em debate no PolObs | Centro de  Estudos de Comunicação e Sociedade">
            <a:extLst>
              <a:ext uri="{FF2B5EF4-FFF2-40B4-BE49-F238E27FC236}">
                <a16:creationId xmlns:a16="http://schemas.microsoft.com/office/drawing/2014/main" id="{1132D77A-F5A9-4068-96FC-75BD2B628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988" y="1822804"/>
            <a:ext cx="3534313" cy="2354327"/>
          </a:xfrm>
          <a:prstGeom prst="rect">
            <a:avLst/>
          </a:prstGeom>
          <a:noFill/>
          <a:extLst>
            <a:ext uri="{909E8E84-426E-40DD-AFC4-6F175D3DCCD1}">
              <a14:hiddenFill xmlns:a14="http://schemas.microsoft.com/office/drawing/2010/main">
                <a:solidFill>
                  <a:srgbClr val="FFFFFF"/>
                </a:solidFill>
              </a14:hiddenFill>
            </a:ext>
          </a:extLst>
        </p:spPr>
      </p:pic>
      <p:sp>
        <p:nvSpPr>
          <p:cNvPr id="54" name="Subtítulo 4">
            <a:extLst>
              <a:ext uri="{FF2B5EF4-FFF2-40B4-BE49-F238E27FC236}">
                <a16:creationId xmlns:a16="http://schemas.microsoft.com/office/drawing/2014/main" id="{1AB53A4B-528B-42BB-AC52-92EC8CA6620B}"/>
              </a:ext>
            </a:extLst>
          </p:cNvPr>
          <p:cNvSpPr>
            <a:spLocks noGrp="1"/>
          </p:cNvSpPr>
          <p:nvPr>
            <p:ph type="subTitle" idx="1"/>
          </p:nvPr>
        </p:nvSpPr>
        <p:spPr>
          <a:xfrm>
            <a:off x="326918" y="1485277"/>
            <a:ext cx="4654539" cy="3073733"/>
          </a:xfrm>
        </p:spPr>
        <p:txBody>
          <a:bodyPr/>
          <a:lstStyle/>
          <a:p>
            <a:pPr algn="just">
              <a:buFont typeface="Arial" panose="020B0604020202020204" pitchFamily="34" charset="0"/>
              <a:buChar char="•"/>
            </a:pPr>
            <a:r>
              <a:rPr lang="pt-PT" b="1" dirty="0"/>
              <a:t>Computação Ubíqua </a:t>
            </a:r>
            <a:r>
              <a:rPr lang="pt-PT" dirty="0"/>
              <a:t>pressupõe a </a:t>
            </a:r>
            <a:r>
              <a:rPr lang="pt-PT" b="1" dirty="0">
                <a:solidFill>
                  <a:schemeClr val="accent2"/>
                </a:solidFill>
              </a:rPr>
              <a:t>omnipresença</a:t>
            </a:r>
            <a:r>
              <a:rPr lang="pt-PT" dirty="0"/>
              <a:t> da tecnologia em todos os aspetos quotidiano.</a:t>
            </a:r>
          </a:p>
          <a:p>
            <a:pPr marL="139700" indent="0" algn="just"/>
            <a:endParaRPr lang="pt-PT" dirty="0"/>
          </a:p>
          <a:p>
            <a:pPr algn="just">
              <a:buFont typeface="Arial" panose="020B0604020202020204" pitchFamily="34" charset="0"/>
              <a:buChar char="•"/>
            </a:pPr>
            <a:r>
              <a:rPr lang="pt-PT" dirty="0"/>
              <a:t>Os nossos </a:t>
            </a:r>
            <a:r>
              <a:rPr lang="pt-PT" b="1" dirty="0">
                <a:solidFill>
                  <a:schemeClr val="accent2"/>
                </a:solidFill>
              </a:rPr>
              <a:t>dados pessoais </a:t>
            </a:r>
            <a:r>
              <a:rPr lang="pt-PT" dirty="0"/>
              <a:t>e privados encontram-se em constante </a:t>
            </a:r>
            <a:r>
              <a:rPr lang="pt-PT" b="1" dirty="0">
                <a:solidFill>
                  <a:schemeClr val="accent2"/>
                </a:solidFill>
              </a:rPr>
              <a:t>risco de serem expostos</a:t>
            </a:r>
            <a:r>
              <a:rPr lang="pt-PT" dirty="0"/>
              <a:t>.</a:t>
            </a:r>
          </a:p>
          <a:p>
            <a:pPr marL="139700" indent="0" algn="just"/>
            <a:endParaRPr lang="pt-PT" dirty="0"/>
          </a:p>
          <a:p>
            <a:pPr algn="just">
              <a:buFont typeface="Arial" panose="020B0604020202020204" pitchFamily="34" charset="0"/>
              <a:buChar char="•"/>
            </a:pPr>
            <a:r>
              <a:rPr lang="pt-PT" dirty="0"/>
              <a:t>Pessoas </a:t>
            </a:r>
            <a:r>
              <a:rPr lang="pt-PT" b="1" dirty="0">
                <a:solidFill>
                  <a:schemeClr val="accent2"/>
                </a:solidFill>
              </a:rPr>
              <a:t>não podem consentir</a:t>
            </a:r>
            <a:r>
              <a:rPr lang="pt-PT" dirty="0">
                <a:solidFill>
                  <a:schemeClr val="accent2"/>
                </a:solidFill>
              </a:rPr>
              <a:t> </a:t>
            </a:r>
            <a:r>
              <a:rPr lang="pt-PT" dirty="0"/>
              <a:t>com captação de dados se não se </a:t>
            </a:r>
            <a:r>
              <a:rPr lang="pt-PT" b="1" dirty="0">
                <a:solidFill>
                  <a:schemeClr val="accent2"/>
                </a:solidFill>
              </a:rPr>
              <a:t>aperceberem da presença de dispositivos no meio.</a:t>
            </a:r>
          </a:p>
          <a:p>
            <a:pPr algn="just">
              <a:buFont typeface="Arial" panose="020B0604020202020204" pitchFamily="34" charset="0"/>
              <a:buChar char="•"/>
            </a:pPr>
            <a:endParaRPr lang="pt-PT" dirty="0"/>
          </a:p>
          <a:p>
            <a:pPr algn="just">
              <a:buFont typeface="Arial" panose="020B0604020202020204" pitchFamily="34" charset="0"/>
              <a:buChar char="•"/>
            </a:pPr>
            <a:r>
              <a:rPr lang="pt-PT" b="1" dirty="0">
                <a:solidFill>
                  <a:schemeClr val="accent2"/>
                </a:solidFill>
              </a:rPr>
              <a:t>Dados</a:t>
            </a:r>
            <a:r>
              <a:rPr lang="pt-PT" dirty="0"/>
              <a:t> captados na </a:t>
            </a:r>
            <a:r>
              <a:rPr lang="pt-PT" b="1" dirty="0">
                <a:solidFill>
                  <a:schemeClr val="accent2"/>
                </a:solidFill>
              </a:rPr>
              <a:t>habitação</a:t>
            </a:r>
            <a:r>
              <a:rPr lang="pt-PT" dirty="0"/>
              <a:t> de uma pessoa são de alto risco e é fundamental mantê-los protegidos.</a:t>
            </a:r>
          </a:p>
        </p:txBody>
      </p:sp>
    </p:spTree>
    <p:extLst>
      <p:ext uri="{BB962C8B-B14F-4D97-AF65-F5344CB8AC3E}">
        <p14:creationId xmlns:p14="http://schemas.microsoft.com/office/powerpoint/2010/main" val="377029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551322" y="355800"/>
            <a:ext cx="7717800" cy="96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ETICIDADE</a:t>
            </a:r>
            <a:r>
              <a:rPr lang="en" dirty="0"/>
              <a:t> DA COMPUTAÇÃO PERVASIVA E UBÍQUA</a:t>
            </a:r>
            <a:endParaRPr dirty="0"/>
          </a:p>
        </p:txBody>
      </p:sp>
      <p:grpSp>
        <p:nvGrpSpPr>
          <p:cNvPr id="3002" name="Google Shape;3002;p40"/>
          <p:cNvGrpSpPr/>
          <p:nvPr/>
        </p:nvGrpSpPr>
        <p:grpSpPr>
          <a:xfrm>
            <a:off x="7400650" y="1148772"/>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Subtítulo 4">
            <a:extLst>
              <a:ext uri="{FF2B5EF4-FFF2-40B4-BE49-F238E27FC236}">
                <a16:creationId xmlns:a16="http://schemas.microsoft.com/office/drawing/2014/main" id="{5FCD9859-4216-4A11-8AB0-5A0E19187E60}"/>
              </a:ext>
            </a:extLst>
          </p:cNvPr>
          <p:cNvSpPr>
            <a:spLocks noGrp="1"/>
          </p:cNvSpPr>
          <p:nvPr>
            <p:ph type="subTitle" idx="1"/>
          </p:nvPr>
        </p:nvSpPr>
        <p:spPr>
          <a:xfrm>
            <a:off x="551322" y="1735009"/>
            <a:ext cx="4246906" cy="2628813"/>
          </a:xfrm>
        </p:spPr>
        <p:txBody>
          <a:bodyPr/>
          <a:lstStyle/>
          <a:p>
            <a:pPr algn="just">
              <a:buFont typeface="Arial" panose="020B0604020202020204" pitchFamily="34" charset="0"/>
              <a:buChar char="•"/>
            </a:pPr>
            <a:r>
              <a:rPr lang="pt-PT" dirty="0"/>
              <a:t>Este paradigma levanta questões éticas  sobre </a:t>
            </a:r>
            <a:r>
              <a:rPr lang="pt-PT" b="1" dirty="0">
                <a:solidFill>
                  <a:schemeClr val="accent2"/>
                </a:solidFill>
              </a:rPr>
              <a:t>consentimento</a:t>
            </a:r>
            <a:r>
              <a:rPr lang="pt-PT" dirty="0"/>
              <a:t>, ou seja, se é aceitável ou ético as pessoas terem as suas </a:t>
            </a:r>
            <a:r>
              <a:rPr lang="pt-PT" b="1" dirty="0"/>
              <a:t>informações captadas sem o seu consentimento</a:t>
            </a:r>
          </a:p>
          <a:p>
            <a:pPr algn="just">
              <a:buFont typeface="Arial" panose="020B0604020202020204" pitchFamily="34" charset="0"/>
              <a:buChar char="•"/>
            </a:pPr>
            <a:endParaRPr lang="pt-PT" dirty="0"/>
          </a:p>
          <a:p>
            <a:pPr algn="just">
              <a:buFont typeface="Arial" panose="020B0604020202020204" pitchFamily="34" charset="0"/>
              <a:buChar char="•"/>
            </a:pPr>
            <a:r>
              <a:rPr lang="pt-PT" dirty="0"/>
              <a:t>Computação ubíqua baseia-se em </a:t>
            </a:r>
            <a:r>
              <a:rPr lang="pt-PT" b="1" dirty="0">
                <a:solidFill>
                  <a:schemeClr val="accent2"/>
                </a:solidFill>
              </a:rPr>
              <a:t>redes wireless</a:t>
            </a:r>
            <a:r>
              <a:rPr lang="pt-PT" dirty="0"/>
              <a:t>. Em caso de falha, serviços críticos como os hospitais ficam em </a:t>
            </a:r>
            <a:r>
              <a:rPr lang="pt-PT" b="1" dirty="0">
                <a:solidFill>
                  <a:schemeClr val="accent2"/>
                </a:solidFill>
              </a:rPr>
              <a:t>risco</a:t>
            </a:r>
            <a:r>
              <a:rPr lang="pt-PT" dirty="0"/>
              <a:t>.</a:t>
            </a:r>
          </a:p>
          <a:p>
            <a:pPr algn="just">
              <a:buFont typeface="Arial" panose="020B0604020202020204" pitchFamily="34" charset="0"/>
              <a:buChar char="•"/>
            </a:pPr>
            <a:endParaRPr lang="pt-PT" dirty="0"/>
          </a:p>
          <a:p>
            <a:pPr algn="just">
              <a:buFont typeface="Arial" panose="020B0604020202020204" pitchFamily="34" charset="0"/>
              <a:buChar char="•"/>
            </a:pPr>
            <a:r>
              <a:rPr lang="pt-PT" dirty="0"/>
              <a:t>Risco de </a:t>
            </a:r>
            <a:r>
              <a:rPr lang="pt-PT" b="1" dirty="0">
                <a:solidFill>
                  <a:schemeClr val="accent2"/>
                </a:solidFill>
              </a:rPr>
              <a:t>exposição de dados  </a:t>
            </a:r>
            <a:r>
              <a:rPr lang="pt-PT" dirty="0"/>
              <a:t>põe em causa a integridade e </a:t>
            </a:r>
            <a:r>
              <a:rPr lang="pt-PT" b="1" dirty="0"/>
              <a:t>segurança</a:t>
            </a:r>
            <a:r>
              <a:rPr lang="pt-PT" dirty="0"/>
              <a:t> das pessoas </a:t>
            </a:r>
          </a:p>
          <a:p>
            <a:endParaRPr lang="pt-PT" dirty="0"/>
          </a:p>
        </p:txBody>
      </p:sp>
      <p:pic>
        <p:nvPicPr>
          <p:cNvPr id="36" name="Marcador de Posição de Conteúdo 4">
            <a:extLst>
              <a:ext uri="{FF2B5EF4-FFF2-40B4-BE49-F238E27FC236}">
                <a16:creationId xmlns:a16="http://schemas.microsoft.com/office/drawing/2014/main" id="{4AEE659C-6C6D-4EC6-ADAD-4412AA2E0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367" y="1735009"/>
            <a:ext cx="3808936" cy="2506736"/>
          </a:xfrm>
          <a:prstGeom prst="rect">
            <a:avLst/>
          </a:prstGeom>
          <a:noFill/>
          <a:ln>
            <a:noFill/>
          </a:ln>
        </p:spPr>
      </p:pic>
      <p:sp>
        <p:nvSpPr>
          <p:cNvPr id="37" name="Google Shape;3353;p47">
            <a:extLst>
              <a:ext uri="{FF2B5EF4-FFF2-40B4-BE49-F238E27FC236}">
                <a16:creationId xmlns:a16="http://schemas.microsoft.com/office/drawing/2014/main" id="{0B581B68-55C9-4FB5-AD8A-397198D88C28}"/>
              </a:ext>
            </a:extLst>
          </p:cNvPr>
          <p:cNvSpPr txBox="1"/>
          <p:nvPr/>
        </p:nvSpPr>
        <p:spPr>
          <a:xfrm>
            <a:off x="5212893" y="4287620"/>
            <a:ext cx="3612715" cy="1524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lt1"/>
                </a:solidFill>
                <a:latin typeface="PT Sans"/>
                <a:ea typeface="PT Sans"/>
                <a:cs typeface="PT Sans"/>
                <a:sym typeface="PT Sans"/>
              </a:rPr>
              <a:t>Source: </a:t>
            </a:r>
            <a:r>
              <a:rPr lang="en-US" sz="800" dirty="0">
                <a:solidFill>
                  <a:schemeClr val="lt1"/>
                </a:solidFill>
                <a:latin typeface="PT Sans"/>
                <a:ea typeface="PT Sans"/>
                <a:cs typeface="PT Sans"/>
                <a:sym typeface="PT Sans"/>
              </a:rPr>
              <a:t>Concerns for smart home devices worldwide (2017)</a:t>
            </a:r>
            <a:r>
              <a:rPr lang="en" sz="800" dirty="0">
                <a:solidFill>
                  <a:schemeClr val="lt1"/>
                </a:solidFill>
                <a:latin typeface="PT Sans"/>
                <a:ea typeface="PT Sans"/>
                <a:cs typeface="PT Sans"/>
                <a:sym typeface="PT Sans"/>
              </a:rPr>
              <a:t>)</a:t>
            </a:r>
            <a:endParaRPr sz="800" b="1" dirty="0">
              <a:solidFill>
                <a:schemeClr val="lt1"/>
              </a:solidFill>
              <a:latin typeface="PT Sans"/>
              <a:ea typeface="PT Sans"/>
              <a:cs typeface="PT Sans"/>
              <a:sym typeface="PT Sans"/>
            </a:endParaRPr>
          </a:p>
        </p:txBody>
      </p:sp>
    </p:spTree>
    <p:extLst>
      <p:ext uri="{BB962C8B-B14F-4D97-AF65-F5344CB8AC3E}">
        <p14:creationId xmlns:p14="http://schemas.microsoft.com/office/powerpoint/2010/main" val="3037528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293" name="Google Shape;4293;p63"/>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3"/>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CONCLUSÕES</a:t>
            </a:r>
            <a:endParaRPr dirty="0"/>
          </a:p>
        </p:txBody>
      </p:sp>
      <p:sp>
        <p:nvSpPr>
          <p:cNvPr id="4296" name="Google Shape;4296;p63"/>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297" name="Google Shape;4297;p63"/>
          <p:cNvGrpSpPr/>
          <p:nvPr/>
        </p:nvGrpSpPr>
        <p:grpSpPr>
          <a:xfrm rot="-5400000" flipH="1">
            <a:off x="7383127" y="3012828"/>
            <a:ext cx="883262" cy="242091"/>
            <a:chOff x="2300350" y="2601250"/>
            <a:chExt cx="2275275" cy="623625"/>
          </a:xfrm>
        </p:grpSpPr>
        <p:sp>
          <p:nvSpPr>
            <p:cNvPr id="4298" name="Google Shape;4298;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3"/>
          <p:cNvGrpSpPr/>
          <p:nvPr/>
        </p:nvGrpSpPr>
        <p:grpSpPr>
          <a:xfrm rot="5400000">
            <a:off x="2935200" y="4005125"/>
            <a:ext cx="98902" cy="553090"/>
            <a:chOff x="4898850" y="4820550"/>
            <a:chExt cx="98902" cy="553090"/>
          </a:xfrm>
        </p:grpSpPr>
        <p:sp>
          <p:nvSpPr>
            <p:cNvPr id="4305" name="Google Shape;4305;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3"/>
          <p:cNvGrpSpPr/>
          <p:nvPr/>
        </p:nvGrpSpPr>
        <p:grpSpPr>
          <a:xfrm>
            <a:off x="2502517" y="715516"/>
            <a:ext cx="1105976" cy="133969"/>
            <a:chOff x="8183182" y="663852"/>
            <a:chExt cx="1475028" cy="178673"/>
          </a:xfrm>
        </p:grpSpPr>
        <p:grpSp>
          <p:nvGrpSpPr>
            <p:cNvPr id="4311" name="Google Shape;4311;p63"/>
            <p:cNvGrpSpPr/>
            <p:nvPr/>
          </p:nvGrpSpPr>
          <p:grpSpPr>
            <a:xfrm>
              <a:off x="8183182" y="774425"/>
              <a:ext cx="1178025" cy="68100"/>
              <a:chOff x="2024450" y="204150"/>
              <a:chExt cx="1178025" cy="68100"/>
            </a:xfrm>
          </p:grpSpPr>
          <p:sp>
            <p:nvSpPr>
              <p:cNvPr id="4312" name="Google Shape;4312;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3"/>
            <p:cNvGrpSpPr/>
            <p:nvPr/>
          </p:nvGrpSpPr>
          <p:grpSpPr>
            <a:xfrm>
              <a:off x="8480185" y="663852"/>
              <a:ext cx="1178025" cy="68100"/>
              <a:chOff x="2024450" y="204150"/>
              <a:chExt cx="1178025" cy="68100"/>
            </a:xfrm>
          </p:grpSpPr>
          <p:sp>
            <p:nvSpPr>
              <p:cNvPr id="4323" name="Google Shape;4323;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63"/>
          <p:cNvGrpSpPr/>
          <p:nvPr/>
        </p:nvGrpSpPr>
        <p:grpSpPr>
          <a:xfrm>
            <a:off x="5835364" y="1296428"/>
            <a:ext cx="883262" cy="242091"/>
            <a:chOff x="2300350" y="2601250"/>
            <a:chExt cx="2275275" cy="623625"/>
          </a:xfrm>
        </p:grpSpPr>
        <p:sp>
          <p:nvSpPr>
            <p:cNvPr id="4334" name="Google Shape;4334;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3"/>
          <p:cNvGrpSpPr/>
          <p:nvPr/>
        </p:nvGrpSpPr>
        <p:grpSpPr>
          <a:xfrm>
            <a:off x="7672192" y="1903729"/>
            <a:ext cx="1823016" cy="296643"/>
            <a:chOff x="7857346" y="3902355"/>
            <a:chExt cx="1823016" cy="296643"/>
          </a:xfrm>
        </p:grpSpPr>
        <p:sp>
          <p:nvSpPr>
            <p:cNvPr id="4341" name="Google Shape;4341;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3"/>
          <p:cNvGrpSpPr/>
          <p:nvPr/>
        </p:nvGrpSpPr>
        <p:grpSpPr>
          <a:xfrm rot="5400000">
            <a:off x="4397925" y="1382925"/>
            <a:ext cx="98902" cy="553090"/>
            <a:chOff x="4898850" y="4820550"/>
            <a:chExt cx="98902" cy="553090"/>
          </a:xfrm>
        </p:grpSpPr>
        <p:sp>
          <p:nvSpPr>
            <p:cNvPr id="4348" name="Google Shape;4348;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3"/>
          <p:cNvGrpSpPr/>
          <p:nvPr/>
        </p:nvGrpSpPr>
        <p:grpSpPr>
          <a:xfrm>
            <a:off x="5564542" y="4282016"/>
            <a:ext cx="1105976" cy="133969"/>
            <a:chOff x="8183182" y="663852"/>
            <a:chExt cx="1475028" cy="178673"/>
          </a:xfrm>
        </p:grpSpPr>
        <p:grpSp>
          <p:nvGrpSpPr>
            <p:cNvPr id="4354" name="Google Shape;4354;p63"/>
            <p:cNvGrpSpPr/>
            <p:nvPr/>
          </p:nvGrpSpPr>
          <p:grpSpPr>
            <a:xfrm>
              <a:off x="8183182" y="774425"/>
              <a:ext cx="1178025" cy="68100"/>
              <a:chOff x="2024450" y="204150"/>
              <a:chExt cx="1178025" cy="68100"/>
            </a:xfrm>
          </p:grpSpPr>
          <p:sp>
            <p:nvSpPr>
              <p:cNvPr id="4355" name="Google Shape;4355;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3"/>
            <p:cNvGrpSpPr/>
            <p:nvPr/>
          </p:nvGrpSpPr>
          <p:grpSpPr>
            <a:xfrm>
              <a:off x="8480185" y="663852"/>
              <a:ext cx="1178025" cy="68100"/>
              <a:chOff x="2024450" y="204150"/>
              <a:chExt cx="1178025" cy="68100"/>
            </a:xfrm>
          </p:grpSpPr>
          <p:sp>
            <p:nvSpPr>
              <p:cNvPr id="4366" name="Google Shape;4366;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ítulo 2">
            <a:extLst>
              <a:ext uri="{FF2B5EF4-FFF2-40B4-BE49-F238E27FC236}">
                <a16:creationId xmlns:a16="http://schemas.microsoft.com/office/drawing/2014/main" id="{34456546-8AE4-44B8-8E1C-9664E1B8A025}"/>
              </a:ext>
            </a:extLst>
          </p:cNvPr>
          <p:cNvSpPr>
            <a:spLocks noGrp="1"/>
          </p:cNvSpPr>
          <p:nvPr>
            <p:ph type="subTitle" idx="1"/>
          </p:nvPr>
        </p:nvSpPr>
        <p:spPr/>
        <p:txBody>
          <a:bodyPr/>
          <a:lstStyle/>
          <a:p>
            <a:r>
              <a:rPr lang="pt-PT" dirty="0"/>
              <a:t>E PERSPETIVA PARA O FUTURO</a:t>
            </a:r>
          </a:p>
        </p:txBody>
      </p:sp>
    </p:spTree>
    <p:extLst>
      <p:ext uri="{BB962C8B-B14F-4D97-AF65-F5344CB8AC3E}">
        <p14:creationId xmlns:p14="http://schemas.microsoft.com/office/powerpoint/2010/main" val="642714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pic>
        <p:nvPicPr>
          <p:cNvPr id="4534" name="Google Shape;4534;p68"/>
          <p:cNvPicPr preferRelativeResize="0"/>
          <p:nvPr/>
        </p:nvPicPr>
        <p:blipFill rotWithShape="1">
          <a:blip r:embed="rId3"/>
          <a:srcRect l="12781" r="12781"/>
          <a:stretch/>
        </p:blipFill>
        <p:spPr>
          <a:xfrm>
            <a:off x="5217605" y="709483"/>
            <a:ext cx="2554795" cy="2467481"/>
          </a:xfrm>
          <a:prstGeom prst="ellipse">
            <a:avLst/>
          </a:prstGeom>
          <a:noFill/>
          <a:ln>
            <a:noFill/>
          </a:ln>
          <a:effectLst>
            <a:outerShdw blurRad="657225" algn="bl" rotWithShape="0">
              <a:schemeClr val="accent2">
                <a:alpha val="40000"/>
              </a:schemeClr>
            </a:outerShdw>
          </a:effectLst>
        </p:spPr>
      </p:pic>
      <p:sp>
        <p:nvSpPr>
          <p:cNvPr id="4535" name="Google Shape;4535;p68"/>
          <p:cNvSpPr txBox="1">
            <a:spLocks noGrp="1"/>
          </p:cNvSpPr>
          <p:nvPr>
            <p:ph type="title"/>
          </p:nvPr>
        </p:nvSpPr>
        <p:spPr>
          <a:xfrm>
            <a:off x="865500" y="1323677"/>
            <a:ext cx="416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CONCLUSÃO</a:t>
            </a:r>
            <a:endParaRPr dirty="0"/>
          </a:p>
        </p:txBody>
      </p:sp>
      <p:sp>
        <p:nvSpPr>
          <p:cNvPr id="4536" name="Google Shape;4536;p68"/>
          <p:cNvSpPr txBox="1">
            <a:spLocks noGrp="1"/>
          </p:cNvSpPr>
          <p:nvPr>
            <p:ph type="subTitle" idx="1"/>
          </p:nvPr>
        </p:nvSpPr>
        <p:spPr>
          <a:xfrm>
            <a:off x="909265" y="1721193"/>
            <a:ext cx="4166100" cy="1913700"/>
          </a:xfrm>
          <a:prstGeom prst="rect">
            <a:avLst/>
          </a:prstGeom>
        </p:spPr>
        <p:txBody>
          <a:bodyPr spcFirstLastPara="1" wrap="square" lIns="91425" tIns="91425" rIns="91425" bIns="91425" anchor="ctr" anchorCtr="0">
            <a:noAutofit/>
          </a:bodyPr>
          <a:lstStyle/>
          <a:p>
            <a:pPr marL="457200" lvl="0" indent="-203200" algn="l" rtl="0">
              <a:spcBef>
                <a:spcPts val="0"/>
              </a:spcBef>
              <a:spcAft>
                <a:spcPts val="0"/>
              </a:spcAft>
              <a:buSzPts val="1400"/>
              <a:buChar char="●"/>
            </a:pPr>
            <a:r>
              <a:rPr lang="pt-PT" dirty="0"/>
              <a:t>Inúmeros benefícios</a:t>
            </a:r>
            <a:endParaRPr dirty="0"/>
          </a:p>
          <a:p>
            <a:pPr marL="457200" lvl="0" indent="-203200" algn="l" rtl="0">
              <a:spcBef>
                <a:spcPts val="0"/>
              </a:spcBef>
              <a:spcAft>
                <a:spcPts val="0"/>
              </a:spcAft>
              <a:buSzPts val="1400"/>
              <a:buChar char="●"/>
            </a:pPr>
            <a:r>
              <a:rPr lang="pt-PT" dirty="0"/>
              <a:t>MAS … Ainda existem barreiras a ultrapassar</a:t>
            </a:r>
            <a:endParaRPr dirty="0"/>
          </a:p>
          <a:p>
            <a:pPr marL="457200" lvl="0" indent="-203200" algn="l" rtl="0">
              <a:spcBef>
                <a:spcPts val="0"/>
              </a:spcBef>
              <a:spcAft>
                <a:spcPts val="0"/>
              </a:spcAft>
              <a:buSzPts val="1400"/>
              <a:buChar char="●"/>
            </a:pPr>
            <a:r>
              <a:rPr lang="pt-PT" dirty="0"/>
              <a:t>A segurança é uma das principais barreiras</a:t>
            </a:r>
          </a:p>
          <a:p>
            <a:pPr marL="457200" lvl="0" indent="-203200" algn="l" rtl="0">
              <a:spcBef>
                <a:spcPts val="0"/>
              </a:spcBef>
              <a:spcAft>
                <a:spcPts val="0"/>
              </a:spcAft>
              <a:buSzPts val="1400"/>
              <a:buChar char="●"/>
            </a:pPr>
            <a:r>
              <a:rPr lang="pt-PT" dirty="0"/>
              <a:t>Dados suscetíveis a acessos não autorizados</a:t>
            </a:r>
            <a:endParaRPr dirty="0"/>
          </a:p>
        </p:txBody>
      </p:sp>
      <p:grpSp>
        <p:nvGrpSpPr>
          <p:cNvPr id="4538" name="Google Shape;4538;p68"/>
          <p:cNvGrpSpPr/>
          <p:nvPr/>
        </p:nvGrpSpPr>
        <p:grpSpPr>
          <a:xfrm rot="-5400000">
            <a:off x="7389603" y="2379324"/>
            <a:ext cx="883262" cy="242091"/>
            <a:chOff x="2300350" y="2601250"/>
            <a:chExt cx="2275275" cy="623625"/>
          </a:xfrm>
        </p:grpSpPr>
        <p:sp>
          <p:nvSpPr>
            <p:cNvPr id="4539" name="Google Shape;4539;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8"/>
          <p:cNvGrpSpPr/>
          <p:nvPr/>
        </p:nvGrpSpPr>
        <p:grpSpPr>
          <a:xfrm>
            <a:off x="4789594" y="914919"/>
            <a:ext cx="1105976" cy="133969"/>
            <a:chOff x="8183182" y="663852"/>
            <a:chExt cx="1475028" cy="178673"/>
          </a:xfrm>
        </p:grpSpPr>
        <p:grpSp>
          <p:nvGrpSpPr>
            <p:cNvPr id="4546" name="Google Shape;4546;p68"/>
            <p:cNvGrpSpPr/>
            <p:nvPr/>
          </p:nvGrpSpPr>
          <p:grpSpPr>
            <a:xfrm>
              <a:off x="8183182" y="774425"/>
              <a:ext cx="1178025" cy="68100"/>
              <a:chOff x="2024450" y="204150"/>
              <a:chExt cx="1178025" cy="68100"/>
            </a:xfrm>
          </p:grpSpPr>
          <p:sp>
            <p:nvSpPr>
              <p:cNvPr id="4547" name="Google Shape;4547;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8"/>
            <p:cNvGrpSpPr/>
            <p:nvPr/>
          </p:nvGrpSpPr>
          <p:grpSpPr>
            <a:xfrm>
              <a:off x="8480185" y="663852"/>
              <a:ext cx="1178025" cy="68100"/>
              <a:chOff x="2024450" y="204150"/>
              <a:chExt cx="1178025" cy="68100"/>
            </a:xfrm>
          </p:grpSpPr>
          <p:sp>
            <p:nvSpPr>
              <p:cNvPr id="4558" name="Google Shape;455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68"/>
          <p:cNvGrpSpPr/>
          <p:nvPr/>
        </p:nvGrpSpPr>
        <p:grpSpPr>
          <a:xfrm rot="5400000">
            <a:off x="5229003" y="3483087"/>
            <a:ext cx="98902" cy="553090"/>
            <a:chOff x="4898850" y="4820550"/>
            <a:chExt cx="98902" cy="553090"/>
          </a:xfrm>
        </p:grpSpPr>
        <p:sp>
          <p:nvSpPr>
            <p:cNvPr id="4569" name="Google Shape;4569;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oogle Shape;4534;p68">
            <a:extLst>
              <a:ext uri="{FF2B5EF4-FFF2-40B4-BE49-F238E27FC236}">
                <a16:creationId xmlns:a16="http://schemas.microsoft.com/office/drawing/2014/main" id="{D68655B6-3FF0-4E16-99E1-44EA8E54331E}"/>
              </a:ext>
            </a:extLst>
          </p:cNvPr>
          <p:cNvPicPr preferRelativeResize="0"/>
          <p:nvPr/>
        </p:nvPicPr>
        <p:blipFill rotWithShape="1">
          <a:blip r:embed="rId4"/>
          <a:srcRect l="19267" r="19267"/>
          <a:stretch/>
        </p:blipFill>
        <p:spPr>
          <a:xfrm>
            <a:off x="6343701" y="2849513"/>
            <a:ext cx="1934800" cy="1799859"/>
          </a:xfrm>
          <a:prstGeom prst="ellipse">
            <a:avLst/>
          </a:prstGeom>
          <a:noFill/>
          <a:ln>
            <a:noFill/>
          </a:ln>
          <a:effectLst>
            <a:outerShdw blurRad="657225" algn="bl" rotWithShape="0">
              <a:schemeClr val="accent2">
                <a:alpha val="40000"/>
              </a:schemeClr>
            </a:outerShdw>
          </a:effectLst>
        </p:spPr>
      </p:pic>
      <p:sp>
        <p:nvSpPr>
          <p:cNvPr id="43" name="Google Shape;4293;p63">
            <a:extLst>
              <a:ext uri="{FF2B5EF4-FFF2-40B4-BE49-F238E27FC236}">
                <a16:creationId xmlns:a16="http://schemas.microsoft.com/office/drawing/2014/main" id="{93A6DA62-C858-4433-AD65-AC8BE39AA692}"/>
              </a:ext>
            </a:extLst>
          </p:cNvPr>
          <p:cNvSpPr/>
          <p:nvPr/>
        </p:nvSpPr>
        <p:spPr>
          <a:xfrm>
            <a:off x="1308108" y="3594498"/>
            <a:ext cx="4901132" cy="732558"/>
          </a:xfrm>
          <a:prstGeom prst="roundRect">
            <a:avLst>
              <a:gd name="adj" fmla="val 50000"/>
            </a:avLst>
          </a:prstGeom>
          <a:gradFill>
            <a:gsLst>
              <a:gs pos="20000">
                <a:schemeClr val="lt2"/>
              </a:gs>
              <a:gs pos="92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Subtítulo 2">
            <a:extLst>
              <a:ext uri="{FF2B5EF4-FFF2-40B4-BE49-F238E27FC236}">
                <a16:creationId xmlns:a16="http://schemas.microsoft.com/office/drawing/2014/main" id="{3E26105A-FC46-44DF-96D0-A8541CDE2DDA}"/>
              </a:ext>
            </a:extLst>
          </p:cNvPr>
          <p:cNvSpPr txBox="1">
            <a:spLocks/>
          </p:cNvSpPr>
          <p:nvPr/>
        </p:nvSpPr>
        <p:spPr>
          <a:xfrm>
            <a:off x="1308108" y="3788577"/>
            <a:ext cx="4901132" cy="34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pPr marL="139700" indent="0">
              <a:buNone/>
            </a:pPr>
            <a:r>
              <a:rPr lang="pt-PT" b="1" dirty="0"/>
              <a:t>Consciencializar os utilizadores sobre os seus direitos e as identidades governamentais e empresarias devem garantir a privacidade e segurança dos dados da população</a:t>
            </a:r>
          </a:p>
        </p:txBody>
      </p:sp>
      <p:grpSp>
        <p:nvGrpSpPr>
          <p:cNvPr id="45" name="Google Shape;9833;p83">
            <a:extLst>
              <a:ext uri="{FF2B5EF4-FFF2-40B4-BE49-F238E27FC236}">
                <a16:creationId xmlns:a16="http://schemas.microsoft.com/office/drawing/2014/main" id="{C3B2BD14-9F23-432F-9C05-76065AE0D895}"/>
              </a:ext>
            </a:extLst>
          </p:cNvPr>
          <p:cNvGrpSpPr/>
          <p:nvPr/>
        </p:nvGrpSpPr>
        <p:grpSpPr>
          <a:xfrm flipH="1">
            <a:off x="809227" y="3333509"/>
            <a:ext cx="557828" cy="540749"/>
            <a:chOff x="1490050" y="3805975"/>
            <a:chExt cx="491900" cy="482350"/>
          </a:xfrm>
          <a:solidFill>
            <a:schemeClr val="accent2"/>
          </a:solidFill>
        </p:grpSpPr>
        <p:sp>
          <p:nvSpPr>
            <p:cNvPr id="46" name="Google Shape;9834;p83">
              <a:extLst>
                <a:ext uri="{FF2B5EF4-FFF2-40B4-BE49-F238E27FC236}">
                  <a16:creationId xmlns:a16="http://schemas.microsoft.com/office/drawing/2014/main" id="{B9795E1F-5A6F-4778-AEF6-B9BEC60016C9}"/>
                </a:ext>
              </a:extLst>
            </p:cNvPr>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835;p83">
              <a:extLst>
                <a:ext uri="{FF2B5EF4-FFF2-40B4-BE49-F238E27FC236}">
                  <a16:creationId xmlns:a16="http://schemas.microsoft.com/office/drawing/2014/main" id="{C7DCBD73-A3F9-4507-975E-2DC82566EEFF}"/>
                </a:ext>
              </a:extLst>
            </p:cNvPr>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836;p83">
              <a:extLst>
                <a:ext uri="{FF2B5EF4-FFF2-40B4-BE49-F238E27FC236}">
                  <a16:creationId xmlns:a16="http://schemas.microsoft.com/office/drawing/2014/main" id="{2A9F4258-77D1-4D2D-B8F6-6C68B7D462AE}"/>
                </a:ext>
              </a:extLst>
            </p:cNvPr>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9837;p83">
              <a:extLst>
                <a:ext uri="{FF2B5EF4-FFF2-40B4-BE49-F238E27FC236}">
                  <a16:creationId xmlns:a16="http://schemas.microsoft.com/office/drawing/2014/main" id="{4AE77650-F03E-49F6-8EA5-D167739E9F73}"/>
                </a:ext>
              </a:extLst>
            </p:cNvPr>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Law is Code: Making Policy for Artificial Intelligence - Our World: 100  thought leaders shape our common future">
            <a:extLst>
              <a:ext uri="{FF2B5EF4-FFF2-40B4-BE49-F238E27FC236}">
                <a16:creationId xmlns:a16="http://schemas.microsoft.com/office/drawing/2014/main" id="{BC054915-1AD8-4FF4-9F8F-89D3636BE5D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8537"/>
          <a:stretch/>
        </p:blipFill>
        <p:spPr bwMode="auto">
          <a:xfrm>
            <a:off x="0" y="0"/>
            <a:ext cx="9143985" cy="51434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E40CBDD-D890-413E-B146-C6DA5D973DED}"/>
              </a:ext>
            </a:extLst>
          </p:cNvPr>
          <p:cNvSpPr>
            <a:spLocks noGrp="1"/>
          </p:cNvSpPr>
          <p:nvPr>
            <p:ph type="ctrTitle" idx="4294967295"/>
          </p:nvPr>
        </p:nvSpPr>
        <p:spPr>
          <a:xfrm>
            <a:off x="887497" y="1637536"/>
            <a:ext cx="7167283" cy="823913"/>
          </a:xfrm>
        </p:spPr>
        <p:txBody>
          <a:bodyPr spcFirstLastPara="1" vert="horz" wrap="square" lIns="68580" tIns="34290" rIns="68580" bIns="34290" rtlCol="0" anchor="b" anchorCtr="0">
            <a:noAutofit/>
          </a:bodyPr>
          <a:lstStyle/>
          <a:p>
            <a:r>
              <a:rPr lang="en-US" sz="4400" b="1" dirty="0">
                <a:solidFill>
                  <a:srgbClr val="FFFFFF"/>
                </a:solidFill>
                <a:latin typeface="Exo" panose="020B0604020202020204" charset="0"/>
              </a:rPr>
              <a:t>Sensorização e </a:t>
            </a:r>
            <a:r>
              <a:rPr lang="pt-PT" sz="4400" b="1" dirty="0">
                <a:solidFill>
                  <a:srgbClr val="FFFFFF"/>
                </a:solidFill>
                <a:latin typeface="Exo" panose="020B0604020202020204" charset="0"/>
              </a:rPr>
              <a:t>Ambiente</a:t>
            </a:r>
          </a:p>
        </p:txBody>
      </p:sp>
      <p:sp>
        <p:nvSpPr>
          <p:cNvPr id="11" name="Google Shape;2659;p33">
            <a:extLst>
              <a:ext uri="{FF2B5EF4-FFF2-40B4-BE49-F238E27FC236}">
                <a16:creationId xmlns:a16="http://schemas.microsoft.com/office/drawing/2014/main" id="{95E31BCD-72C7-4C8A-ACAD-D86F0E002EEB}"/>
              </a:ext>
            </a:extLst>
          </p:cNvPr>
          <p:cNvSpPr/>
          <p:nvPr/>
        </p:nvSpPr>
        <p:spPr>
          <a:xfrm>
            <a:off x="2029888" y="2696986"/>
            <a:ext cx="4882500" cy="399900"/>
          </a:xfrm>
          <a:prstGeom prst="roundRect">
            <a:avLst>
              <a:gd name="adj" fmla="val 50000"/>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aixaDeTexto 3">
            <a:extLst>
              <a:ext uri="{FF2B5EF4-FFF2-40B4-BE49-F238E27FC236}">
                <a16:creationId xmlns:a16="http://schemas.microsoft.com/office/drawing/2014/main" id="{9CC3DC8F-E5F0-488C-9797-F38982B6401C}"/>
              </a:ext>
            </a:extLst>
          </p:cNvPr>
          <p:cNvSpPr txBox="1"/>
          <p:nvPr/>
        </p:nvSpPr>
        <p:spPr>
          <a:xfrm>
            <a:off x="7261751" y="4051340"/>
            <a:ext cx="2258499" cy="1115690"/>
          </a:xfrm>
          <a:prstGeom prst="rect">
            <a:avLst/>
          </a:prstGeom>
          <a:noFill/>
        </p:spPr>
        <p:txBody>
          <a:bodyPr wrap="square" rtlCol="0">
            <a:spAutoFit/>
          </a:bodyPr>
          <a:lstStyle/>
          <a:p>
            <a:pPr>
              <a:spcAft>
                <a:spcPts val="600"/>
              </a:spcAft>
            </a:pPr>
            <a:r>
              <a:rPr lang="pt-PT" sz="900" b="1" dirty="0">
                <a:solidFill>
                  <a:schemeClr val="bg1"/>
                </a:solidFill>
              </a:rPr>
              <a:t>Ana Filipa Pereira  </a:t>
            </a:r>
            <a:r>
              <a:rPr lang="pt-PT" sz="900" dirty="0">
                <a:solidFill>
                  <a:schemeClr val="bg1"/>
                </a:solidFill>
              </a:rPr>
              <a:t>PG46978</a:t>
            </a:r>
          </a:p>
          <a:p>
            <a:pPr>
              <a:spcAft>
                <a:spcPts val="600"/>
              </a:spcAft>
            </a:pPr>
            <a:r>
              <a:rPr lang="pt-PT" sz="900" b="1" dirty="0">
                <a:solidFill>
                  <a:schemeClr val="bg1"/>
                </a:solidFill>
              </a:rPr>
              <a:t>Carolina Santejo    </a:t>
            </a:r>
            <a:r>
              <a:rPr lang="pt-PT" sz="900" dirty="0">
                <a:solidFill>
                  <a:schemeClr val="bg1"/>
                </a:solidFill>
              </a:rPr>
              <a:t>PG47102</a:t>
            </a:r>
          </a:p>
          <a:p>
            <a:pPr>
              <a:spcAft>
                <a:spcPts val="600"/>
              </a:spcAft>
            </a:pPr>
            <a:r>
              <a:rPr lang="pt-PT" sz="900" b="1" dirty="0">
                <a:solidFill>
                  <a:schemeClr val="bg1"/>
                </a:solidFill>
              </a:rPr>
              <a:t>Luís Pinto               </a:t>
            </a:r>
            <a:r>
              <a:rPr lang="pt-PT" sz="900" dirty="0">
                <a:solidFill>
                  <a:schemeClr val="bg1"/>
                </a:solidFill>
              </a:rPr>
              <a:t>PG47428</a:t>
            </a:r>
          </a:p>
          <a:p>
            <a:pPr>
              <a:spcAft>
                <a:spcPts val="600"/>
              </a:spcAft>
            </a:pPr>
            <a:r>
              <a:rPr lang="pt-PT" sz="900" b="1" dirty="0">
                <a:solidFill>
                  <a:schemeClr val="bg1"/>
                </a:solidFill>
              </a:rPr>
              <a:t>Raquel Costa         </a:t>
            </a:r>
            <a:r>
              <a:rPr lang="pt-PT" sz="900" dirty="0">
                <a:solidFill>
                  <a:schemeClr val="bg1"/>
                </a:solidFill>
              </a:rPr>
              <a:t>PG47600</a:t>
            </a:r>
          </a:p>
          <a:p>
            <a:pPr>
              <a:spcAft>
                <a:spcPts val="450"/>
              </a:spcAft>
            </a:pPr>
            <a:endParaRPr lang="pt-PT" sz="1050" dirty="0"/>
          </a:p>
        </p:txBody>
      </p:sp>
      <p:pic>
        <p:nvPicPr>
          <p:cNvPr id="9" name="Imagem 8">
            <a:extLst>
              <a:ext uri="{FF2B5EF4-FFF2-40B4-BE49-F238E27FC236}">
                <a16:creationId xmlns:a16="http://schemas.microsoft.com/office/drawing/2014/main" id="{1B74FBEA-D5FF-468F-BFC9-953D4C3D0055}"/>
              </a:ext>
            </a:extLst>
          </p:cNvPr>
          <p:cNvPicPr>
            <a:picLocks noChangeAspect="1"/>
          </p:cNvPicPr>
          <p:nvPr/>
        </p:nvPicPr>
        <p:blipFill>
          <a:blip r:embed="rId4"/>
          <a:stretch>
            <a:fillRect/>
          </a:stretch>
        </p:blipFill>
        <p:spPr>
          <a:xfrm>
            <a:off x="7547161" y="173729"/>
            <a:ext cx="1257375" cy="1140020"/>
          </a:xfrm>
          <a:prstGeom prst="rect">
            <a:avLst/>
          </a:prstGeom>
        </p:spPr>
      </p:pic>
      <p:sp>
        <p:nvSpPr>
          <p:cNvPr id="3" name="Subtítulo 2">
            <a:extLst>
              <a:ext uri="{FF2B5EF4-FFF2-40B4-BE49-F238E27FC236}">
                <a16:creationId xmlns:a16="http://schemas.microsoft.com/office/drawing/2014/main" id="{949FF0A9-BFF9-4122-B82A-A37AAA043752}"/>
              </a:ext>
            </a:extLst>
          </p:cNvPr>
          <p:cNvSpPr>
            <a:spLocks noGrp="1"/>
          </p:cNvSpPr>
          <p:nvPr>
            <p:ph type="subTitle" idx="4294967295"/>
          </p:nvPr>
        </p:nvSpPr>
        <p:spPr>
          <a:xfrm>
            <a:off x="2101091" y="2484980"/>
            <a:ext cx="6858000" cy="823913"/>
          </a:xfrm>
        </p:spPr>
        <p:txBody>
          <a:bodyPr spcFirstLastPara="1" vert="horz" wrap="square" lIns="68580" tIns="34290" rIns="68580" bIns="34290" rtlCol="0" anchor="ctr" anchorCtr="0">
            <a:normAutofit/>
          </a:bodyPr>
          <a:lstStyle/>
          <a:p>
            <a:pPr marL="158750" marR="0" lvl="0" indent="0" algn="l" defTabSz="914400" rtl="0" eaLnBrk="1" fontAlgn="auto" latinLnBrk="0" hangingPunct="1">
              <a:lnSpc>
                <a:spcPct val="115000"/>
              </a:lnSpc>
              <a:spcBef>
                <a:spcPts val="0"/>
              </a:spcBef>
              <a:spcAft>
                <a:spcPts val="0"/>
              </a:spcAft>
              <a:buClr>
                <a:srgbClr val="435D74"/>
              </a:buClr>
              <a:buSzPts val="1100"/>
              <a:buFont typeface="Proxima Nova"/>
              <a:buNone/>
              <a:tabLst/>
              <a:defRPr/>
            </a:pPr>
            <a:r>
              <a:rPr kumimoji="0" lang="en-US" sz="1600" b="1" i="0" u="none" strike="noStrike" kern="0" cap="none" spc="0" normalizeH="0" baseline="0" noProof="0" dirty="0">
                <a:ln>
                  <a:noFill/>
                </a:ln>
                <a:solidFill>
                  <a:srgbClr val="78909C">
                    <a:lumMod val="50000"/>
                  </a:srgbClr>
                </a:solidFill>
                <a:effectLst/>
                <a:uLnTx/>
                <a:uFillTx/>
                <a:latin typeface="Proxima Nova"/>
                <a:sym typeface="Proxima Nova"/>
              </a:rPr>
              <a:t>Privacidade de Dados na Computação Ubíqua</a:t>
            </a:r>
          </a:p>
        </p:txBody>
      </p:sp>
    </p:spTree>
    <p:extLst>
      <p:ext uri="{BB962C8B-B14F-4D97-AF65-F5344CB8AC3E}">
        <p14:creationId xmlns:p14="http://schemas.microsoft.com/office/powerpoint/2010/main" val="3343248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3" name="Google Shape;2883;p38"/>
          <p:cNvSpPr txBox="1">
            <a:spLocks noGrp="1"/>
          </p:cNvSpPr>
          <p:nvPr>
            <p:ph type="title"/>
          </p:nvPr>
        </p:nvSpPr>
        <p:spPr>
          <a:xfrm>
            <a:off x="557209" y="2290460"/>
            <a:ext cx="7894317" cy="16343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EVOLUÇÃO</a:t>
            </a:r>
            <a:br>
              <a:rPr lang="en" dirty="0"/>
            </a:br>
            <a:r>
              <a:rPr lang="en" dirty="0"/>
              <a:t> DA </a:t>
            </a:r>
            <a:r>
              <a:rPr lang="en" dirty="0">
                <a:solidFill>
                  <a:schemeClr val="accent2"/>
                </a:solidFill>
              </a:rPr>
              <a:t>COMPUTAÇÃO</a:t>
            </a:r>
            <a:endParaRPr dirty="0">
              <a:solidFill>
                <a:schemeClr val="accent2"/>
              </a:solidFill>
            </a:endParaRPr>
          </a:p>
        </p:txBody>
      </p:sp>
      <p:sp>
        <p:nvSpPr>
          <p:cNvPr id="2885" name="Google Shape;2885;p38"/>
          <p:cNvSpPr txBox="1">
            <a:spLocks noGrp="1"/>
          </p:cNvSpPr>
          <p:nvPr>
            <p:ph type="title" idx="2"/>
          </p:nvPr>
        </p:nvSpPr>
        <p:spPr>
          <a:xfrm>
            <a:off x="3130073" y="134123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2"/>
          <p:cNvSpPr txBox="1">
            <a:spLocks noGrp="1"/>
          </p:cNvSpPr>
          <p:nvPr>
            <p:ph type="title"/>
          </p:nvPr>
        </p:nvSpPr>
        <p:spPr>
          <a:xfrm>
            <a:off x="759333" y="469563"/>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EVOLUÇÃO DA </a:t>
            </a:r>
            <a:r>
              <a:rPr lang="en" dirty="0">
                <a:solidFill>
                  <a:schemeClr val="accent2"/>
                </a:solidFill>
              </a:rPr>
              <a:t>COMPUTAÇÃO</a:t>
            </a:r>
            <a:endParaRPr dirty="0"/>
          </a:p>
        </p:txBody>
      </p:sp>
      <p:sp>
        <p:nvSpPr>
          <p:cNvPr id="3640" name="Google Shape;3640;p52"/>
          <p:cNvSpPr/>
          <p:nvPr/>
        </p:nvSpPr>
        <p:spPr>
          <a:xfrm>
            <a:off x="5176259" y="2793481"/>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52"/>
          <p:cNvGrpSpPr/>
          <p:nvPr/>
        </p:nvGrpSpPr>
        <p:grpSpPr>
          <a:xfrm>
            <a:off x="6352757" y="3283856"/>
            <a:ext cx="2529981" cy="1143655"/>
            <a:chOff x="5156174" y="3494322"/>
            <a:chExt cx="2529981" cy="1143655"/>
          </a:xfrm>
        </p:grpSpPr>
        <p:sp>
          <p:nvSpPr>
            <p:cNvPr id="3642" name="Google Shape;3642;p52"/>
            <p:cNvSpPr/>
            <p:nvPr/>
          </p:nvSpPr>
          <p:spPr>
            <a:xfrm>
              <a:off x="5156174" y="3494322"/>
              <a:ext cx="2529981" cy="649319"/>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Computação Pervasiva e Ubíqua</a:t>
              </a:r>
              <a:endParaRPr sz="1800" b="1" dirty="0">
                <a:solidFill>
                  <a:schemeClr val="lt1"/>
                </a:solidFill>
                <a:latin typeface="Exo"/>
                <a:ea typeface="Exo"/>
                <a:cs typeface="Exo"/>
                <a:sym typeface="Exo"/>
              </a:endParaRPr>
            </a:p>
          </p:txBody>
        </p:sp>
        <p:sp>
          <p:nvSpPr>
            <p:cNvPr id="3643" name="Google Shape;3643;p52"/>
            <p:cNvSpPr txBox="1"/>
            <p:nvPr/>
          </p:nvSpPr>
          <p:spPr>
            <a:xfrm>
              <a:off x="5560555" y="4176277"/>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PT Sans"/>
                  <a:ea typeface="PT Sans"/>
                  <a:cs typeface="PT Sans"/>
                  <a:sym typeface="PT Sans"/>
                </a:rPr>
                <a:t>Orientado ao utilizador</a:t>
              </a:r>
              <a:endParaRPr dirty="0">
                <a:solidFill>
                  <a:schemeClr val="lt1"/>
                </a:solidFill>
                <a:latin typeface="PT Sans"/>
                <a:ea typeface="PT Sans"/>
                <a:cs typeface="PT Sans"/>
                <a:sym typeface="PT Sans"/>
              </a:endParaRPr>
            </a:p>
          </p:txBody>
        </p:sp>
      </p:grpSp>
      <p:grpSp>
        <p:nvGrpSpPr>
          <p:cNvPr id="3644" name="Google Shape;3644;p52"/>
          <p:cNvGrpSpPr/>
          <p:nvPr/>
        </p:nvGrpSpPr>
        <p:grpSpPr>
          <a:xfrm>
            <a:off x="2241311" y="3266450"/>
            <a:ext cx="1914375" cy="1128425"/>
            <a:chOff x="2076610" y="3482966"/>
            <a:chExt cx="1914375" cy="1128425"/>
          </a:xfrm>
        </p:grpSpPr>
        <p:sp>
          <p:nvSpPr>
            <p:cNvPr id="3645" name="Google Shape;3645;p52"/>
            <p:cNvSpPr/>
            <p:nvPr/>
          </p:nvSpPr>
          <p:spPr>
            <a:xfrm>
              <a:off x="2076610" y="3482966"/>
              <a:ext cx="1914375" cy="552311"/>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Computação Pessoal</a:t>
              </a:r>
              <a:endParaRPr sz="1800" b="1" dirty="0">
                <a:solidFill>
                  <a:schemeClr val="lt1"/>
                </a:solidFill>
                <a:latin typeface="Exo"/>
                <a:ea typeface="Exo"/>
                <a:cs typeface="Exo"/>
                <a:sym typeface="Exo"/>
              </a:endParaRPr>
            </a:p>
          </p:txBody>
        </p:sp>
        <p:sp>
          <p:nvSpPr>
            <p:cNvPr id="3646" name="Google Shape;3646;p52"/>
            <p:cNvSpPr txBox="1"/>
            <p:nvPr/>
          </p:nvSpPr>
          <p:spPr>
            <a:xfrm>
              <a:off x="2342374" y="4149691"/>
              <a:ext cx="1382846"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PT Sans"/>
                  <a:ea typeface="PT Sans"/>
                  <a:cs typeface="PT Sans"/>
                  <a:sym typeface="PT Sans"/>
                </a:rPr>
                <a:t>Orientado à tarefa</a:t>
              </a:r>
              <a:endParaRPr dirty="0">
                <a:solidFill>
                  <a:schemeClr val="lt1"/>
                </a:solidFill>
                <a:latin typeface="PT Sans"/>
                <a:ea typeface="PT Sans"/>
                <a:cs typeface="PT Sans"/>
                <a:sym typeface="PT Sans"/>
              </a:endParaRPr>
            </a:p>
          </p:txBody>
        </p:sp>
      </p:grpSp>
      <p:grpSp>
        <p:nvGrpSpPr>
          <p:cNvPr id="3647" name="Google Shape;3647;p52"/>
          <p:cNvGrpSpPr/>
          <p:nvPr/>
        </p:nvGrpSpPr>
        <p:grpSpPr>
          <a:xfrm>
            <a:off x="348717" y="1539962"/>
            <a:ext cx="1793700" cy="1120489"/>
            <a:chOff x="713099" y="1398610"/>
            <a:chExt cx="1793700" cy="1120489"/>
          </a:xfrm>
        </p:grpSpPr>
        <p:sp>
          <p:nvSpPr>
            <p:cNvPr id="3648" name="Google Shape;3648;p52"/>
            <p:cNvSpPr/>
            <p:nvPr/>
          </p:nvSpPr>
          <p:spPr>
            <a:xfrm>
              <a:off x="713099" y="1972541"/>
              <a:ext cx="1793700" cy="54655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Computação Centralizada</a:t>
              </a:r>
              <a:endParaRPr sz="1800" b="1" dirty="0">
                <a:solidFill>
                  <a:schemeClr val="lt1"/>
                </a:solidFill>
                <a:latin typeface="Exo"/>
                <a:ea typeface="Exo"/>
                <a:cs typeface="Exo"/>
                <a:sym typeface="Exo"/>
              </a:endParaRPr>
            </a:p>
          </p:txBody>
        </p:sp>
        <p:sp>
          <p:nvSpPr>
            <p:cNvPr id="3649" name="Google Shape;3649;p52"/>
            <p:cNvSpPr txBox="1"/>
            <p:nvPr/>
          </p:nvSpPr>
          <p:spPr>
            <a:xfrm>
              <a:off x="758193" y="1398610"/>
              <a:ext cx="167363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PT Sans"/>
                  <a:ea typeface="PT Sans"/>
                  <a:cs typeface="PT Sans"/>
                  <a:sym typeface="PT Sans"/>
                </a:rPr>
                <a:t>Orientado à máquina</a:t>
              </a:r>
              <a:endParaRPr dirty="0">
                <a:solidFill>
                  <a:schemeClr val="lt1"/>
                </a:solidFill>
                <a:latin typeface="PT Sans"/>
                <a:ea typeface="PT Sans"/>
                <a:cs typeface="PT Sans"/>
                <a:sym typeface="PT Sans"/>
              </a:endParaRPr>
            </a:p>
          </p:txBody>
        </p:sp>
      </p:grpSp>
      <p:grpSp>
        <p:nvGrpSpPr>
          <p:cNvPr id="3653" name="Google Shape;3653;p52"/>
          <p:cNvGrpSpPr/>
          <p:nvPr/>
        </p:nvGrpSpPr>
        <p:grpSpPr>
          <a:xfrm>
            <a:off x="4424533" y="1540565"/>
            <a:ext cx="1845635" cy="1120554"/>
            <a:chOff x="3661398" y="1442911"/>
            <a:chExt cx="1845635" cy="1120554"/>
          </a:xfrm>
        </p:grpSpPr>
        <p:sp>
          <p:nvSpPr>
            <p:cNvPr id="3654" name="Google Shape;3654;p52"/>
            <p:cNvSpPr/>
            <p:nvPr/>
          </p:nvSpPr>
          <p:spPr>
            <a:xfrm>
              <a:off x="3661398" y="2022090"/>
              <a:ext cx="1845635" cy="541375"/>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Computação Móvel</a:t>
              </a:r>
              <a:endParaRPr sz="1800" b="1" dirty="0">
                <a:solidFill>
                  <a:schemeClr val="lt1"/>
                </a:solidFill>
                <a:latin typeface="Exo"/>
                <a:ea typeface="Exo"/>
                <a:cs typeface="Exo"/>
                <a:sym typeface="Exo"/>
              </a:endParaRPr>
            </a:p>
          </p:txBody>
        </p:sp>
        <p:sp>
          <p:nvSpPr>
            <p:cNvPr id="3655" name="Google Shape;3655;p52"/>
            <p:cNvSpPr txBox="1"/>
            <p:nvPr/>
          </p:nvSpPr>
          <p:spPr>
            <a:xfrm>
              <a:off x="3675149" y="144291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PT Sans"/>
                  <a:ea typeface="PT Sans"/>
                  <a:cs typeface="PT Sans"/>
                  <a:sym typeface="PT Sans"/>
                </a:rPr>
                <a:t>Orientado ao utilizador</a:t>
              </a:r>
              <a:endParaRPr dirty="0">
                <a:solidFill>
                  <a:schemeClr val="lt1"/>
                </a:solidFill>
                <a:latin typeface="PT Sans"/>
                <a:ea typeface="PT Sans"/>
                <a:cs typeface="PT Sans"/>
                <a:sym typeface="PT Sans"/>
              </a:endParaRPr>
            </a:p>
          </p:txBody>
        </p:sp>
      </p:grpSp>
      <p:cxnSp>
        <p:nvCxnSpPr>
          <p:cNvPr id="3656" name="Google Shape;3656;p52"/>
          <p:cNvCxnSpPr>
            <a:stCxn id="3657" idx="6"/>
            <a:endCxn id="3658" idx="2"/>
          </p:cNvCxnSpPr>
          <p:nvPr/>
        </p:nvCxnSpPr>
        <p:spPr>
          <a:xfrm>
            <a:off x="1410715" y="2954044"/>
            <a:ext cx="1637960" cy="0"/>
          </a:xfrm>
          <a:prstGeom prst="straightConnector1">
            <a:avLst/>
          </a:prstGeom>
          <a:ln w="76200">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659" name="Google Shape;3659;p52"/>
          <p:cNvCxnSpPr>
            <a:stCxn id="3658" idx="6"/>
            <a:endCxn id="3640" idx="2"/>
          </p:cNvCxnSpPr>
          <p:nvPr/>
        </p:nvCxnSpPr>
        <p:spPr>
          <a:xfrm>
            <a:off x="3380175" y="2954044"/>
            <a:ext cx="1796084" cy="5187"/>
          </a:xfrm>
          <a:prstGeom prst="straightConnector1">
            <a:avLst/>
          </a:prstGeom>
          <a:noFill/>
          <a:ln w="76200" cap="flat" cmpd="sng">
            <a:solidFill>
              <a:schemeClr val="accent2"/>
            </a:solidFill>
            <a:prstDash val="solid"/>
            <a:round/>
            <a:headEnd type="none" w="med" len="med"/>
            <a:tailEnd type="none" w="med" len="med"/>
          </a:ln>
        </p:spPr>
      </p:cxnSp>
      <p:cxnSp>
        <p:nvCxnSpPr>
          <p:cNvPr id="3660" name="Google Shape;3660;p52"/>
          <p:cNvCxnSpPr>
            <a:stCxn id="3640" idx="6"/>
            <a:endCxn id="3661" idx="2"/>
          </p:cNvCxnSpPr>
          <p:nvPr/>
        </p:nvCxnSpPr>
        <p:spPr>
          <a:xfrm>
            <a:off x="5507759" y="2959231"/>
            <a:ext cx="1960806" cy="0"/>
          </a:xfrm>
          <a:prstGeom prst="straightConnector1">
            <a:avLst/>
          </a:prstGeom>
          <a:noFill/>
          <a:ln w="76200" cap="flat" cmpd="sng">
            <a:solidFill>
              <a:schemeClr val="accent2"/>
            </a:solidFill>
            <a:prstDash val="solid"/>
            <a:round/>
            <a:headEnd type="none" w="med" len="med"/>
            <a:tailEnd type="none" w="med" len="med"/>
          </a:ln>
        </p:spPr>
      </p:cxnSp>
      <p:cxnSp>
        <p:nvCxnSpPr>
          <p:cNvPr id="3664" name="Google Shape;3664;p52"/>
          <p:cNvCxnSpPr>
            <a:cxnSpLocks/>
            <a:stCxn id="3657" idx="0"/>
          </p:cNvCxnSpPr>
          <p:nvPr/>
        </p:nvCxnSpPr>
        <p:spPr>
          <a:xfrm flipV="1">
            <a:off x="1244965" y="2658003"/>
            <a:ext cx="0" cy="130291"/>
          </a:xfrm>
          <a:prstGeom prst="straightConnector1">
            <a:avLst/>
          </a:prstGeom>
          <a:noFill/>
          <a:ln w="19050" cap="flat" cmpd="sng">
            <a:solidFill>
              <a:schemeClr val="accent2"/>
            </a:solidFill>
            <a:prstDash val="solid"/>
            <a:round/>
            <a:headEnd type="none" w="med" len="med"/>
            <a:tailEnd type="none" w="med" len="med"/>
          </a:ln>
        </p:spPr>
      </p:cxnSp>
      <p:cxnSp>
        <p:nvCxnSpPr>
          <p:cNvPr id="3665" name="Google Shape;3665;p52"/>
          <p:cNvCxnSpPr>
            <a:cxnSpLocks/>
          </p:cNvCxnSpPr>
          <p:nvPr/>
        </p:nvCxnSpPr>
        <p:spPr>
          <a:xfrm flipV="1">
            <a:off x="5342009" y="2658003"/>
            <a:ext cx="0" cy="135478"/>
          </a:xfrm>
          <a:prstGeom prst="straightConnector1">
            <a:avLst/>
          </a:prstGeom>
          <a:noFill/>
          <a:ln w="19050" cap="flat" cmpd="sng">
            <a:solidFill>
              <a:schemeClr val="accent2"/>
            </a:solidFill>
            <a:prstDash val="solid"/>
            <a:round/>
            <a:headEnd type="none" w="med" len="med"/>
            <a:tailEnd type="none" w="med" len="med"/>
          </a:ln>
        </p:spPr>
      </p:cxnSp>
      <p:cxnSp>
        <p:nvCxnSpPr>
          <p:cNvPr id="3667" name="Google Shape;3667;p52"/>
          <p:cNvCxnSpPr>
            <a:cxnSpLocks/>
            <a:endCxn id="3661" idx="4"/>
          </p:cNvCxnSpPr>
          <p:nvPr/>
        </p:nvCxnSpPr>
        <p:spPr>
          <a:xfrm flipV="1">
            <a:off x="7634315" y="3124981"/>
            <a:ext cx="0" cy="155376"/>
          </a:xfrm>
          <a:prstGeom prst="straightConnector1">
            <a:avLst/>
          </a:prstGeom>
          <a:noFill/>
          <a:ln w="19050" cap="flat" cmpd="sng">
            <a:solidFill>
              <a:schemeClr val="accent2"/>
            </a:solidFill>
            <a:prstDash val="solid"/>
            <a:round/>
            <a:headEnd type="none" w="med" len="med"/>
            <a:tailEnd type="none" w="med" len="med"/>
          </a:ln>
        </p:spPr>
      </p:cxnSp>
      <p:cxnSp>
        <p:nvCxnSpPr>
          <p:cNvPr id="3668" name="Google Shape;3668;p52"/>
          <p:cNvCxnSpPr>
            <a:cxnSpLocks/>
            <a:endCxn id="3658" idx="4"/>
          </p:cNvCxnSpPr>
          <p:nvPr/>
        </p:nvCxnSpPr>
        <p:spPr>
          <a:xfrm flipV="1">
            <a:off x="3214425" y="3119794"/>
            <a:ext cx="0" cy="146656"/>
          </a:xfrm>
          <a:prstGeom prst="straightConnector1">
            <a:avLst/>
          </a:prstGeom>
          <a:noFill/>
          <a:ln w="19050" cap="flat" cmpd="sng">
            <a:solidFill>
              <a:schemeClr val="accent2"/>
            </a:solidFill>
            <a:prstDash val="solid"/>
            <a:round/>
            <a:headEnd type="none" w="med" len="med"/>
            <a:tailEnd type="none" w="med" len="med"/>
          </a:ln>
        </p:spPr>
      </p:cxnSp>
      <p:grpSp>
        <p:nvGrpSpPr>
          <p:cNvPr id="3679" name="Google Shape;3679;p52"/>
          <p:cNvGrpSpPr/>
          <p:nvPr/>
        </p:nvGrpSpPr>
        <p:grpSpPr>
          <a:xfrm rot="5400000">
            <a:off x="3041525" y="1145907"/>
            <a:ext cx="98902" cy="553090"/>
            <a:chOff x="4898850" y="4820550"/>
            <a:chExt cx="98902" cy="553090"/>
          </a:xfrm>
        </p:grpSpPr>
        <p:sp>
          <p:nvSpPr>
            <p:cNvPr id="3680" name="Google Shape;3680;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52"/>
          <p:cNvSpPr/>
          <p:nvPr/>
        </p:nvSpPr>
        <p:spPr>
          <a:xfrm>
            <a:off x="5245710" y="2862932"/>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52"/>
          <p:cNvGrpSpPr/>
          <p:nvPr/>
        </p:nvGrpSpPr>
        <p:grpSpPr>
          <a:xfrm>
            <a:off x="3048675" y="2788294"/>
            <a:ext cx="331500" cy="331500"/>
            <a:chOff x="2924924" y="2835362"/>
            <a:chExt cx="331500" cy="331500"/>
          </a:xfrm>
        </p:grpSpPr>
        <p:sp>
          <p:nvSpPr>
            <p:cNvPr id="3687" name="Google Shape;3687;p52"/>
            <p:cNvSpPr/>
            <p:nvPr/>
          </p:nvSpPr>
          <p:spPr>
            <a:xfrm>
              <a:off x="299467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2924924"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52"/>
          <p:cNvGrpSpPr/>
          <p:nvPr/>
        </p:nvGrpSpPr>
        <p:grpSpPr>
          <a:xfrm>
            <a:off x="7468565" y="2793481"/>
            <a:ext cx="331500" cy="331500"/>
            <a:chOff x="5887274" y="2840549"/>
            <a:chExt cx="331500" cy="331500"/>
          </a:xfrm>
        </p:grpSpPr>
        <p:sp>
          <p:nvSpPr>
            <p:cNvPr id="3689" name="Google Shape;3689;p52"/>
            <p:cNvSpPr/>
            <p:nvPr/>
          </p:nvSpPr>
          <p:spPr>
            <a:xfrm>
              <a:off x="5963600"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1" name="Google Shape;3661;p52"/>
            <p:cNvSpPr/>
            <p:nvPr/>
          </p:nvSpPr>
          <p:spPr>
            <a:xfrm>
              <a:off x="5887274"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2"/>
          <p:cNvGrpSpPr/>
          <p:nvPr/>
        </p:nvGrpSpPr>
        <p:grpSpPr>
          <a:xfrm>
            <a:off x="1079215" y="2788294"/>
            <a:ext cx="331500" cy="331500"/>
            <a:chOff x="1443599" y="2835362"/>
            <a:chExt cx="331500" cy="331500"/>
          </a:xfrm>
        </p:grpSpPr>
        <p:sp>
          <p:nvSpPr>
            <p:cNvPr id="3693" name="Google Shape;3693;p52"/>
            <p:cNvSpPr/>
            <p:nvPr/>
          </p:nvSpPr>
          <p:spPr>
            <a:xfrm>
              <a:off x="1520374" y="2906923"/>
              <a:ext cx="1920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2"/>
            <p:cNvSpPr/>
            <p:nvPr/>
          </p:nvSpPr>
          <p:spPr>
            <a:xfrm>
              <a:off x="1443599"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 name="Conexão reta unidirecional 7">
            <a:extLst>
              <a:ext uri="{FF2B5EF4-FFF2-40B4-BE49-F238E27FC236}">
                <a16:creationId xmlns:a16="http://schemas.microsoft.com/office/drawing/2014/main" id="{1E5976BD-4F3B-4F1C-ACAA-7C19867E16C7}"/>
              </a:ext>
            </a:extLst>
          </p:cNvPr>
          <p:cNvCxnSpPr>
            <a:cxnSpLocks/>
          </p:cNvCxnSpPr>
          <p:nvPr/>
        </p:nvCxnSpPr>
        <p:spPr>
          <a:xfrm flipV="1">
            <a:off x="7800065" y="2947169"/>
            <a:ext cx="1150975" cy="518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8" name="Picture 4">
            <a:extLst>
              <a:ext uri="{FF2B5EF4-FFF2-40B4-BE49-F238E27FC236}">
                <a16:creationId xmlns:a16="http://schemas.microsoft.com/office/drawing/2014/main" id="{995A2376-8E40-4743-928E-3B01610E5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9" t="12033" r="12269" b="11566"/>
          <a:stretch/>
        </p:blipFill>
        <p:spPr bwMode="auto">
          <a:xfrm>
            <a:off x="533019" y="3199646"/>
            <a:ext cx="1554764" cy="12856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7BAA8B-6531-419A-8024-68E3B4A3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659" y="3193121"/>
            <a:ext cx="1938198" cy="1292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395599D-F207-450E-8CB2-F17FF4C34A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71" t="13518" r="11160" b="13851"/>
          <a:stretch/>
        </p:blipFill>
        <p:spPr bwMode="auto">
          <a:xfrm>
            <a:off x="2382584" y="1539656"/>
            <a:ext cx="1793701" cy="11899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03FA71A-790C-4F38-9ACA-1DD9801DED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23" t="15228" r="10672" b="14500"/>
          <a:stretch/>
        </p:blipFill>
        <p:spPr bwMode="auto">
          <a:xfrm>
            <a:off x="6573781" y="1579850"/>
            <a:ext cx="2022914" cy="1033059"/>
          </a:xfrm>
          <a:prstGeom prst="rect">
            <a:avLst/>
          </a:prstGeom>
          <a:noFill/>
          <a:extLst>
            <a:ext uri="{909E8E84-426E-40DD-AFC4-6F175D3DCCD1}">
              <a14:hiddenFill xmlns:a14="http://schemas.microsoft.com/office/drawing/2010/main">
                <a:solidFill>
                  <a:srgbClr val="FFFFFF"/>
                </a:solidFill>
              </a14:hiddenFill>
            </a:ext>
          </a:extLst>
        </p:spPr>
      </p:pic>
      <p:grpSp>
        <p:nvGrpSpPr>
          <p:cNvPr id="3669" name="Google Shape;3669;p52"/>
          <p:cNvGrpSpPr/>
          <p:nvPr/>
        </p:nvGrpSpPr>
        <p:grpSpPr>
          <a:xfrm rot="10800000">
            <a:off x="8109207" y="1426168"/>
            <a:ext cx="883262" cy="242091"/>
            <a:chOff x="2300350" y="2601250"/>
            <a:chExt cx="2275275" cy="623625"/>
          </a:xfrm>
        </p:grpSpPr>
        <p:sp>
          <p:nvSpPr>
            <p:cNvPr id="3670" name="Google Shape;3670;p5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923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3"/>
        <p:cNvGrpSpPr/>
        <p:nvPr/>
      </p:nvGrpSpPr>
      <p:grpSpPr>
        <a:xfrm>
          <a:off x="0" y="0"/>
          <a:ext cx="0" cy="0"/>
          <a:chOff x="0" y="0"/>
          <a:chExt cx="0" cy="0"/>
        </a:xfrm>
      </p:grpSpPr>
      <p:sp>
        <p:nvSpPr>
          <p:cNvPr id="4417" name="Google Shape;4417;p66"/>
          <p:cNvSpPr txBox="1">
            <a:spLocks noGrp="1"/>
          </p:cNvSpPr>
          <p:nvPr>
            <p:ph type="title"/>
          </p:nvPr>
        </p:nvSpPr>
        <p:spPr>
          <a:xfrm>
            <a:off x="312621" y="509772"/>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EVOLUÇÃO</a:t>
            </a:r>
            <a:r>
              <a:rPr lang="en" dirty="0"/>
              <a:t> AO LONGO DOS ANOS</a:t>
            </a:r>
            <a:endParaRPr dirty="0"/>
          </a:p>
        </p:txBody>
      </p:sp>
      <p:grpSp>
        <p:nvGrpSpPr>
          <p:cNvPr id="4427" name="Google Shape;4427;p66"/>
          <p:cNvGrpSpPr/>
          <p:nvPr/>
        </p:nvGrpSpPr>
        <p:grpSpPr>
          <a:xfrm>
            <a:off x="7222664" y="3907916"/>
            <a:ext cx="883262" cy="242091"/>
            <a:chOff x="2300350" y="2601250"/>
            <a:chExt cx="2275275" cy="623625"/>
          </a:xfrm>
        </p:grpSpPr>
        <p:sp>
          <p:nvSpPr>
            <p:cNvPr id="4428" name="Google Shape;4428;p6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6"/>
          <p:cNvGrpSpPr/>
          <p:nvPr/>
        </p:nvGrpSpPr>
        <p:grpSpPr>
          <a:xfrm>
            <a:off x="2512717" y="3907916"/>
            <a:ext cx="1105976" cy="133969"/>
            <a:chOff x="8183182" y="663852"/>
            <a:chExt cx="1475028" cy="178673"/>
          </a:xfrm>
        </p:grpSpPr>
        <p:grpSp>
          <p:nvGrpSpPr>
            <p:cNvPr id="4435" name="Google Shape;4435;p66"/>
            <p:cNvGrpSpPr/>
            <p:nvPr/>
          </p:nvGrpSpPr>
          <p:grpSpPr>
            <a:xfrm>
              <a:off x="8183182" y="774425"/>
              <a:ext cx="1178025" cy="68100"/>
              <a:chOff x="2024450" y="204150"/>
              <a:chExt cx="1178025" cy="68100"/>
            </a:xfrm>
          </p:grpSpPr>
          <p:sp>
            <p:nvSpPr>
              <p:cNvPr id="4436" name="Google Shape;4436;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66"/>
            <p:cNvGrpSpPr/>
            <p:nvPr/>
          </p:nvGrpSpPr>
          <p:grpSpPr>
            <a:xfrm>
              <a:off x="8480185" y="663852"/>
              <a:ext cx="1178025" cy="68100"/>
              <a:chOff x="2024450" y="204150"/>
              <a:chExt cx="1178025" cy="68100"/>
            </a:xfrm>
          </p:grpSpPr>
          <p:sp>
            <p:nvSpPr>
              <p:cNvPr id="4447" name="Google Shape;4447;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66"/>
          <p:cNvGrpSpPr/>
          <p:nvPr/>
        </p:nvGrpSpPr>
        <p:grpSpPr>
          <a:xfrm rot="5400000">
            <a:off x="4056650" y="1265812"/>
            <a:ext cx="98902" cy="553090"/>
            <a:chOff x="4898850" y="4820550"/>
            <a:chExt cx="98902" cy="553090"/>
          </a:xfrm>
        </p:grpSpPr>
        <p:sp>
          <p:nvSpPr>
            <p:cNvPr id="4458" name="Google Shape;4458;p6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 name="Imagem 68">
            <a:extLst>
              <a:ext uri="{FF2B5EF4-FFF2-40B4-BE49-F238E27FC236}">
                <a16:creationId xmlns:a16="http://schemas.microsoft.com/office/drawing/2014/main" id="{7342CE50-4106-4BE3-BC9C-2BF46DF0960F}"/>
              </a:ext>
            </a:extLst>
          </p:cNvPr>
          <p:cNvPicPr>
            <a:picLocks noChangeAspect="1"/>
          </p:cNvPicPr>
          <p:nvPr/>
        </p:nvPicPr>
        <p:blipFill>
          <a:blip r:embed="rId3"/>
          <a:stretch>
            <a:fillRect/>
          </a:stretch>
        </p:blipFill>
        <p:spPr>
          <a:xfrm>
            <a:off x="1933000" y="1390447"/>
            <a:ext cx="4873249" cy="2904635"/>
          </a:xfrm>
          <a:prstGeom prst="rect">
            <a:avLst/>
          </a:prstGeom>
        </p:spPr>
      </p:pic>
      <p:sp>
        <p:nvSpPr>
          <p:cNvPr id="20" name="CaixaDeTexto 19">
            <a:extLst>
              <a:ext uri="{FF2B5EF4-FFF2-40B4-BE49-F238E27FC236}">
                <a16:creationId xmlns:a16="http://schemas.microsoft.com/office/drawing/2014/main" id="{7A8121F5-8616-4727-9873-4A080FE15DF5}"/>
              </a:ext>
            </a:extLst>
          </p:cNvPr>
          <p:cNvSpPr txBox="1"/>
          <p:nvPr/>
        </p:nvSpPr>
        <p:spPr>
          <a:xfrm>
            <a:off x="1871999" y="4272867"/>
            <a:ext cx="4952197" cy="369332"/>
          </a:xfrm>
          <a:prstGeom prst="rect">
            <a:avLst/>
          </a:prstGeom>
          <a:noFill/>
        </p:spPr>
        <p:txBody>
          <a:bodyPr wrap="square" rtlCol="0">
            <a:spAutoFit/>
          </a:bodyPr>
          <a:lstStyle/>
          <a:p>
            <a:pPr algn="l"/>
            <a:r>
              <a:rPr lang="en-US" sz="900" b="0" i="0" u="none" strike="noStrike" baseline="0" dirty="0">
                <a:solidFill>
                  <a:schemeClr val="bg1"/>
                </a:solidFill>
                <a:latin typeface="CMR9"/>
              </a:rPr>
              <a:t>Source: MUKHERJEE, S. Human-Computer Interaction an Globally Used Technique in </a:t>
            </a:r>
            <a:r>
              <a:rPr lang="pt-PT" sz="900" b="0" i="0" u="none" strike="noStrike" baseline="0" dirty="0" err="1">
                <a:solidFill>
                  <a:schemeClr val="bg1"/>
                </a:solidFill>
                <a:latin typeface="CMR9"/>
              </a:rPr>
              <a:t>Society</a:t>
            </a:r>
            <a:r>
              <a:rPr lang="pt-PT" sz="900" b="0" i="0" u="none" strike="noStrike" baseline="0" dirty="0">
                <a:solidFill>
                  <a:schemeClr val="bg1"/>
                </a:solidFill>
                <a:latin typeface="CMR9"/>
              </a:rPr>
              <a:t> </a:t>
            </a:r>
            <a:r>
              <a:rPr lang="pt-PT" sz="900" b="0" i="0" u="none" strike="noStrike" baseline="0" dirty="0" err="1">
                <a:solidFill>
                  <a:schemeClr val="bg1"/>
                </a:solidFill>
                <a:latin typeface="CMR9"/>
              </a:rPr>
              <a:t>Banasthali</a:t>
            </a:r>
            <a:r>
              <a:rPr lang="pt-PT" sz="900" b="0" i="0" u="none" strike="noStrike" baseline="0" dirty="0">
                <a:solidFill>
                  <a:schemeClr val="bg1"/>
                </a:solidFill>
                <a:latin typeface="CMR9"/>
              </a:rPr>
              <a:t> </a:t>
            </a:r>
            <a:r>
              <a:rPr lang="pt-PT" sz="900" b="0" i="0" u="none" strike="noStrike" baseline="0" dirty="0" err="1">
                <a:solidFill>
                  <a:schemeClr val="bg1"/>
                </a:solidFill>
                <a:latin typeface="CMR9"/>
              </a:rPr>
              <a:t>University</a:t>
            </a:r>
            <a:r>
              <a:rPr lang="pt-PT" sz="900" b="0" i="0" u="none" strike="noStrike" baseline="0" dirty="0">
                <a:solidFill>
                  <a:schemeClr val="bg1"/>
                </a:solidFill>
                <a:latin typeface="CMR9"/>
              </a:rPr>
              <a:t>, (2017)</a:t>
            </a:r>
            <a:endParaRPr lang="pt-PT" sz="7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9" name="Google Shape;3159;p44"/>
          <p:cNvSpPr txBox="1">
            <a:spLocks noGrp="1"/>
          </p:cNvSpPr>
          <p:nvPr>
            <p:ph type="title"/>
          </p:nvPr>
        </p:nvSpPr>
        <p:spPr>
          <a:xfrm>
            <a:off x="649048" y="2029744"/>
            <a:ext cx="8354267" cy="2379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COMPUTAÇÃO </a:t>
            </a:r>
            <a:r>
              <a:rPr lang="en" dirty="0">
                <a:solidFill>
                  <a:schemeClr val="accent2"/>
                </a:solidFill>
              </a:rPr>
              <a:t>MÓVEL </a:t>
            </a:r>
            <a:r>
              <a:rPr lang="en" dirty="0">
                <a:solidFill>
                  <a:schemeClr val="bg1"/>
                </a:solidFill>
              </a:rPr>
              <a:t>E COMPUTAÇÃO</a:t>
            </a:r>
            <a:r>
              <a:rPr lang="en" dirty="0">
                <a:solidFill>
                  <a:schemeClr val="accent2"/>
                </a:solidFill>
              </a:rPr>
              <a:t> PERVASIVA</a:t>
            </a:r>
            <a:endParaRPr dirty="0">
              <a:solidFill>
                <a:schemeClr val="accent2"/>
              </a:solidFill>
            </a:endParaRPr>
          </a:p>
        </p:txBody>
      </p:sp>
      <p:sp>
        <p:nvSpPr>
          <p:cNvPr id="3161" name="Google Shape;3161;p44"/>
          <p:cNvSpPr txBox="1">
            <a:spLocks noGrp="1"/>
          </p:cNvSpPr>
          <p:nvPr>
            <p:ph type="title" idx="2"/>
          </p:nvPr>
        </p:nvSpPr>
        <p:spPr>
          <a:xfrm>
            <a:off x="736830" y="1383627"/>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56"/>
          <p:cNvSpPr txBox="1">
            <a:spLocks noGrp="1"/>
          </p:cNvSpPr>
          <p:nvPr>
            <p:ph type="title"/>
          </p:nvPr>
        </p:nvSpPr>
        <p:spPr>
          <a:xfrm>
            <a:off x="-264604" y="46734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COMPUTAÇÃO </a:t>
            </a:r>
            <a:r>
              <a:rPr lang="en" dirty="0">
                <a:solidFill>
                  <a:schemeClr val="accent2"/>
                </a:solidFill>
              </a:rPr>
              <a:t>MÓVEL</a:t>
            </a:r>
            <a:endParaRPr dirty="0"/>
          </a:p>
        </p:txBody>
      </p:sp>
      <p:grpSp>
        <p:nvGrpSpPr>
          <p:cNvPr id="3864" name="Google Shape;3864;p56"/>
          <p:cNvGrpSpPr/>
          <p:nvPr/>
        </p:nvGrpSpPr>
        <p:grpSpPr>
          <a:xfrm>
            <a:off x="5154157" y="1364674"/>
            <a:ext cx="2859121" cy="1076946"/>
            <a:chOff x="5245429" y="1512000"/>
            <a:chExt cx="2598959" cy="988512"/>
          </a:xfrm>
        </p:grpSpPr>
        <p:sp>
          <p:nvSpPr>
            <p:cNvPr id="3865" name="Google Shape;3865;p56"/>
            <p:cNvSpPr/>
            <p:nvPr/>
          </p:nvSpPr>
          <p:spPr>
            <a:xfrm>
              <a:off x="5245429" y="1512000"/>
              <a:ext cx="2598959" cy="424632"/>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Exemplos</a:t>
              </a:r>
              <a:endParaRPr sz="1800" b="1" dirty="0">
                <a:solidFill>
                  <a:schemeClr val="lt1"/>
                </a:solidFill>
                <a:latin typeface="Exo"/>
                <a:ea typeface="Exo"/>
                <a:cs typeface="Exo"/>
                <a:sym typeface="Exo"/>
              </a:endParaRPr>
            </a:p>
          </p:txBody>
        </p:sp>
        <p:sp>
          <p:nvSpPr>
            <p:cNvPr id="3866" name="Google Shape;3866;p56"/>
            <p:cNvSpPr txBox="1"/>
            <p:nvPr/>
          </p:nvSpPr>
          <p:spPr>
            <a:xfrm>
              <a:off x="5361602" y="2038812"/>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Dispositivos móveis tais como: portáteis, </a:t>
              </a:r>
              <a:r>
                <a:rPr lang="pt-PT" i="1" dirty="0">
                  <a:solidFill>
                    <a:schemeClr val="lt1"/>
                  </a:solidFill>
                  <a:latin typeface="PT Sans"/>
                  <a:ea typeface="PT Sans"/>
                  <a:cs typeface="PT Sans"/>
                  <a:sym typeface="PT Sans"/>
                </a:rPr>
                <a:t>smartphones</a:t>
              </a:r>
              <a:r>
                <a:rPr lang="pt-PT" dirty="0">
                  <a:solidFill>
                    <a:schemeClr val="lt1"/>
                  </a:solidFill>
                  <a:latin typeface="PT Sans"/>
                  <a:ea typeface="PT Sans"/>
                  <a:cs typeface="PT Sans"/>
                  <a:sym typeface="PT Sans"/>
                </a:rPr>
                <a:t>, </a:t>
              </a:r>
              <a:r>
                <a:rPr lang="pt-PT" i="1" dirty="0">
                  <a:solidFill>
                    <a:schemeClr val="lt1"/>
                  </a:solidFill>
                  <a:latin typeface="PT Sans"/>
                  <a:ea typeface="PT Sans"/>
                  <a:cs typeface="PT Sans"/>
                  <a:sym typeface="PT Sans"/>
                </a:rPr>
                <a:t>tablets</a:t>
              </a:r>
              <a:r>
                <a:rPr lang="pt-PT" dirty="0">
                  <a:solidFill>
                    <a:schemeClr val="lt1"/>
                  </a:solidFill>
                  <a:latin typeface="PT Sans"/>
                  <a:ea typeface="PT Sans"/>
                  <a:cs typeface="PT Sans"/>
                  <a:sym typeface="PT Sans"/>
                </a:rPr>
                <a:t>, </a:t>
              </a:r>
              <a:r>
                <a:rPr lang="pt-PT" i="1" dirty="0" err="1">
                  <a:solidFill>
                    <a:schemeClr val="lt1"/>
                  </a:solidFill>
                  <a:latin typeface="PT Sans"/>
                  <a:ea typeface="PT Sans"/>
                  <a:cs typeface="PT Sans"/>
                  <a:sym typeface="PT Sans"/>
                </a:rPr>
                <a:t>notebooks</a:t>
              </a:r>
              <a:r>
                <a:rPr lang="pt-PT" dirty="0">
                  <a:solidFill>
                    <a:schemeClr val="lt1"/>
                  </a:solidFill>
                  <a:latin typeface="PT Sans"/>
                  <a:ea typeface="PT Sans"/>
                  <a:cs typeface="PT Sans"/>
                  <a:sym typeface="PT Sans"/>
                </a:rPr>
                <a:t>, e outros.</a:t>
              </a:r>
            </a:p>
          </p:txBody>
        </p:sp>
      </p:grpSp>
      <p:grpSp>
        <p:nvGrpSpPr>
          <p:cNvPr id="3867" name="Google Shape;3867;p56"/>
          <p:cNvGrpSpPr/>
          <p:nvPr/>
        </p:nvGrpSpPr>
        <p:grpSpPr>
          <a:xfrm>
            <a:off x="1563531" y="1354315"/>
            <a:ext cx="2859128" cy="1065102"/>
            <a:chOff x="1410051" y="2539475"/>
            <a:chExt cx="2418306" cy="920700"/>
          </a:xfrm>
        </p:grpSpPr>
        <p:sp>
          <p:nvSpPr>
            <p:cNvPr id="3868" name="Google Shape;3868;p56"/>
            <p:cNvSpPr/>
            <p:nvPr/>
          </p:nvSpPr>
          <p:spPr>
            <a:xfrm>
              <a:off x="1410057" y="2539475"/>
              <a:ext cx="24183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Definição</a:t>
              </a:r>
              <a:endParaRPr sz="1800" b="1" dirty="0">
                <a:solidFill>
                  <a:schemeClr val="lt1"/>
                </a:solidFill>
                <a:latin typeface="Exo"/>
                <a:ea typeface="Exo"/>
                <a:cs typeface="Exo"/>
                <a:sym typeface="Exo"/>
              </a:endParaRPr>
            </a:p>
          </p:txBody>
        </p:sp>
        <p:sp>
          <p:nvSpPr>
            <p:cNvPr id="3869" name="Google Shape;3869;p56"/>
            <p:cNvSpPr txBox="1"/>
            <p:nvPr/>
          </p:nvSpPr>
          <p:spPr>
            <a:xfrm>
              <a:off x="1410051" y="2998475"/>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Permite ao utilizador o uso de diferentes serviços em praticamente qualquer localização.</a:t>
              </a:r>
            </a:p>
          </p:txBody>
        </p:sp>
      </p:grpSp>
      <p:grpSp>
        <p:nvGrpSpPr>
          <p:cNvPr id="3870" name="Google Shape;3870;p56"/>
          <p:cNvGrpSpPr/>
          <p:nvPr/>
        </p:nvGrpSpPr>
        <p:grpSpPr>
          <a:xfrm>
            <a:off x="1563531" y="3075799"/>
            <a:ext cx="2762596" cy="1240191"/>
            <a:chOff x="5337099" y="3568678"/>
            <a:chExt cx="2762596" cy="1240191"/>
          </a:xfrm>
        </p:grpSpPr>
        <p:sp>
          <p:nvSpPr>
            <p:cNvPr id="3871" name="Google Shape;3871;p56"/>
            <p:cNvSpPr/>
            <p:nvPr/>
          </p:nvSpPr>
          <p:spPr>
            <a:xfrm>
              <a:off x="5337105" y="3568678"/>
              <a:ext cx="2762590" cy="465229"/>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Limitações</a:t>
              </a:r>
              <a:endParaRPr sz="1800" b="1" dirty="0">
                <a:solidFill>
                  <a:schemeClr val="lt1"/>
                </a:solidFill>
                <a:latin typeface="Exo"/>
                <a:ea typeface="Exo"/>
                <a:cs typeface="Exo"/>
                <a:sym typeface="Exo"/>
              </a:endParaRPr>
            </a:p>
          </p:txBody>
        </p:sp>
        <p:sp>
          <p:nvSpPr>
            <p:cNvPr id="3872" name="Google Shape;3872;p56"/>
            <p:cNvSpPr txBox="1"/>
            <p:nvPr/>
          </p:nvSpPr>
          <p:spPr>
            <a:xfrm>
              <a:off x="5337099" y="4160386"/>
              <a:ext cx="2762596" cy="6484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Incapacidade de adaptação ao meio ambiente, suscetibilidade de interferências, segurança das redes públicas.</a:t>
              </a:r>
            </a:p>
          </p:txBody>
        </p:sp>
      </p:grpSp>
      <p:grpSp>
        <p:nvGrpSpPr>
          <p:cNvPr id="3873" name="Google Shape;3873;p56"/>
          <p:cNvGrpSpPr/>
          <p:nvPr/>
        </p:nvGrpSpPr>
        <p:grpSpPr>
          <a:xfrm>
            <a:off x="8170043" y="1367167"/>
            <a:ext cx="572697" cy="536891"/>
            <a:chOff x="4456875" y="2635825"/>
            <a:chExt cx="481825" cy="451700"/>
          </a:xfrm>
        </p:grpSpPr>
        <p:sp>
          <p:nvSpPr>
            <p:cNvPr id="3874" name="Google Shape;3874;p5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8" name="Google Shape;3888;p56"/>
          <p:cNvGrpSpPr/>
          <p:nvPr/>
        </p:nvGrpSpPr>
        <p:grpSpPr>
          <a:xfrm>
            <a:off x="6711505" y="609223"/>
            <a:ext cx="883262" cy="242091"/>
            <a:chOff x="2300350" y="2601250"/>
            <a:chExt cx="2275275" cy="623625"/>
          </a:xfrm>
        </p:grpSpPr>
        <p:sp>
          <p:nvSpPr>
            <p:cNvPr id="3889" name="Google Shape;3889;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56"/>
          <p:cNvGrpSpPr/>
          <p:nvPr/>
        </p:nvGrpSpPr>
        <p:grpSpPr>
          <a:xfrm>
            <a:off x="8065438" y="2237586"/>
            <a:ext cx="2297800" cy="313751"/>
            <a:chOff x="7796595" y="2826991"/>
            <a:chExt cx="2297800" cy="313751"/>
          </a:xfrm>
        </p:grpSpPr>
        <p:sp>
          <p:nvSpPr>
            <p:cNvPr id="3896" name="Google Shape;3896;p56"/>
            <p:cNvSpPr/>
            <p:nvPr/>
          </p:nvSpPr>
          <p:spPr>
            <a:xfrm flipH="1">
              <a:off x="8099695" y="3072643"/>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flipH="1">
              <a:off x="7796595" y="28269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56"/>
          <p:cNvGrpSpPr/>
          <p:nvPr/>
        </p:nvGrpSpPr>
        <p:grpSpPr>
          <a:xfrm rot="-5400000">
            <a:off x="-16098" y="2384450"/>
            <a:ext cx="883262" cy="242091"/>
            <a:chOff x="2300350" y="2601250"/>
            <a:chExt cx="2275275" cy="623625"/>
          </a:xfrm>
        </p:grpSpPr>
        <p:sp>
          <p:nvSpPr>
            <p:cNvPr id="3905" name="Google Shape;3905;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6"/>
          <p:cNvGrpSpPr/>
          <p:nvPr/>
        </p:nvGrpSpPr>
        <p:grpSpPr>
          <a:xfrm rot="5400000">
            <a:off x="4302260" y="2460177"/>
            <a:ext cx="98902" cy="553090"/>
            <a:chOff x="4898850" y="4820550"/>
            <a:chExt cx="98902" cy="553090"/>
          </a:xfrm>
        </p:grpSpPr>
        <p:sp>
          <p:nvSpPr>
            <p:cNvPr id="3912" name="Google Shape;3912;p5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3047;p41">
            <a:extLst>
              <a:ext uri="{FF2B5EF4-FFF2-40B4-BE49-F238E27FC236}">
                <a16:creationId xmlns:a16="http://schemas.microsoft.com/office/drawing/2014/main" id="{6A21DFE1-8CDA-466F-9564-A1DDCD1EC1F3}"/>
              </a:ext>
            </a:extLst>
          </p:cNvPr>
          <p:cNvGrpSpPr/>
          <p:nvPr/>
        </p:nvGrpSpPr>
        <p:grpSpPr>
          <a:xfrm>
            <a:off x="700638" y="3003412"/>
            <a:ext cx="694215" cy="664095"/>
            <a:chOff x="6856386" y="1437970"/>
            <a:chExt cx="416490" cy="415632"/>
          </a:xfrm>
        </p:grpSpPr>
        <p:sp>
          <p:nvSpPr>
            <p:cNvPr id="62" name="Google Shape;3048;p41">
              <a:extLst>
                <a:ext uri="{FF2B5EF4-FFF2-40B4-BE49-F238E27FC236}">
                  <a16:creationId xmlns:a16="http://schemas.microsoft.com/office/drawing/2014/main" id="{BBA88806-A006-4F87-ACB5-98784AEB5975}"/>
                </a:ext>
              </a:extLst>
            </p:cNvPr>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9;p41">
              <a:extLst>
                <a:ext uri="{FF2B5EF4-FFF2-40B4-BE49-F238E27FC236}">
                  <a16:creationId xmlns:a16="http://schemas.microsoft.com/office/drawing/2014/main" id="{5BA397F5-8E14-4361-A04C-7E92BAFD92B7}"/>
                </a:ext>
              </a:extLst>
            </p:cNvPr>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50;p41">
              <a:extLst>
                <a:ext uri="{FF2B5EF4-FFF2-40B4-BE49-F238E27FC236}">
                  <a16:creationId xmlns:a16="http://schemas.microsoft.com/office/drawing/2014/main" id="{00BD6117-ECC8-40A9-A0F5-A8F30D58C7A9}"/>
                </a:ext>
              </a:extLst>
            </p:cNvPr>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2997;p40">
            <a:extLst>
              <a:ext uri="{FF2B5EF4-FFF2-40B4-BE49-F238E27FC236}">
                <a16:creationId xmlns:a16="http://schemas.microsoft.com/office/drawing/2014/main" id="{DE9BC099-E492-44AE-8B93-98DD75690E64}"/>
              </a:ext>
            </a:extLst>
          </p:cNvPr>
          <p:cNvGrpSpPr/>
          <p:nvPr/>
        </p:nvGrpSpPr>
        <p:grpSpPr>
          <a:xfrm>
            <a:off x="799301" y="1354315"/>
            <a:ext cx="595552" cy="522226"/>
            <a:chOff x="1026975" y="1090575"/>
            <a:chExt cx="4572225" cy="3820900"/>
          </a:xfrm>
        </p:grpSpPr>
        <p:sp>
          <p:nvSpPr>
            <p:cNvPr id="66" name="Google Shape;2998;p40">
              <a:extLst>
                <a:ext uri="{FF2B5EF4-FFF2-40B4-BE49-F238E27FC236}">
                  <a16:creationId xmlns:a16="http://schemas.microsoft.com/office/drawing/2014/main" id="{32811645-5A4A-4CBD-9498-5C4EC9DD2DB9}"/>
                </a:ext>
              </a:extLst>
            </p:cNvPr>
            <p:cNvSpPr/>
            <p:nvPr/>
          </p:nvSpPr>
          <p:spPr>
            <a:xfrm>
              <a:off x="1026975" y="1552700"/>
              <a:ext cx="4572225" cy="3358775"/>
            </a:xfrm>
            <a:custGeom>
              <a:avLst/>
              <a:gdLst/>
              <a:ahLst/>
              <a:cxnLst/>
              <a:rect l="l" t="t" r="r" b="b"/>
              <a:pathLst>
                <a:path w="182889" h="134351" extrusionOk="0">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99;p40">
              <a:extLst>
                <a:ext uri="{FF2B5EF4-FFF2-40B4-BE49-F238E27FC236}">
                  <a16:creationId xmlns:a16="http://schemas.microsoft.com/office/drawing/2014/main" id="{AD9626F9-7A44-4B4E-8139-CBD468E3C0CF}"/>
                </a:ext>
              </a:extLst>
            </p:cNvPr>
            <p:cNvSpPr/>
            <p:nvPr/>
          </p:nvSpPr>
          <p:spPr>
            <a:xfrm>
              <a:off x="3447375" y="1090575"/>
              <a:ext cx="1615775" cy="2946700"/>
            </a:xfrm>
            <a:custGeom>
              <a:avLst/>
              <a:gdLst/>
              <a:ahLst/>
              <a:cxnLst/>
              <a:rect l="l" t="t" r="r" b="b"/>
              <a:pathLst>
                <a:path w="64631" h="117868" extrusionOk="0">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00;p40">
              <a:extLst>
                <a:ext uri="{FF2B5EF4-FFF2-40B4-BE49-F238E27FC236}">
                  <a16:creationId xmlns:a16="http://schemas.microsoft.com/office/drawing/2014/main" id="{24F08B4D-569C-46EE-92A7-0F830B580B16}"/>
                </a:ext>
              </a:extLst>
            </p:cNvPr>
            <p:cNvSpPr/>
            <p:nvPr/>
          </p:nvSpPr>
          <p:spPr>
            <a:xfrm>
              <a:off x="4114975" y="1894125"/>
              <a:ext cx="277300" cy="267500"/>
            </a:xfrm>
            <a:custGeom>
              <a:avLst/>
              <a:gdLst/>
              <a:ahLst/>
              <a:cxnLst/>
              <a:rect l="l" t="t" r="r" b="b"/>
              <a:pathLst>
                <a:path w="11092" h="10700" extrusionOk="0">
                  <a:moveTo>
                    <a:pt x="1" y="0"/>
                  </a:moveTo>
                  <a:lnTo>
                    <a:pt x="1" y="10699"/>
                  </a:lnTo>
                  <a:lnTo>
                    <a:pt x="11091" y="10699"/>
                  </a:lnTo>
                  <a:lnTo>
                    <a:pt x="110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01;p40">
              <a:extLst>
                <a:ext uri="{FF2B5EF4-FFF2-40B4-BE49-F238E27FC236}">
                  <a16:creationId xmlns:a16="http://schemas.microsoft.com/office/drawing/2014/main" id="{031DAE77-AD31-4276-BFEB-C78246F9963E}"/>
                </a:ext>
              </a:extLst>
            </p:cNvPr>
            <p:cNvSpPr/>
            <p:nvPr/>
          </p:nvSpPr>
          <p:spPr>
            <a:xfrm>
              <a:off x="1563025" y="1090575"/>
              <a:ext cx="1615800" cy="2946700"/>
            </a:xfrm>
            <a:custGeom>
              <a:avLst/>
              <a:gdLst/>
              <a:ahLst/>
              <a:cxnLst/>
              <a:rect l="l" t="t" r="r" b="b"/>
              <a:pathLst>
                <a:path w="64632" h="117868" extrusionOk="0">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 name="Marcador de Posição de Conteúdo 4" descr="Uma imagem com texto&#10;&#10;Descrição gerada automaticamente">
            <a:extLst>
              <a:ext uri="{FF2B5EF4-FFF2-40B4-BE49-F238E27FC236}">
                <a16:creationId xmlns:a16="http://schemas.microsoft.com/office/drawing/2014/main" id="{4C092B78-DDED-471C-A230-45342532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157" y="2735927"/>
            <a:ext cx="3180136" cy="1992806"/>
          </a:xfrm>
          <a:prstGeom prst="rect">
            <a:avLst/>
          </a:prstGeom>
        </p:spPr>
      </p:pic>
    </p:spTree>
    <p:extLst>
      <p:ext uri="{BB962C8B-B14F-4D97-AF65-F5344CB8AC3E}">
        <p14:creationId xmlns:p14="http://schemas.microsoft.com/office/powerpoint/2010/main" val="2747776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56"/>
          <p:cNvSpPr txBox="1">
            <a:spLocks noGrp="1"/>
          </p:cNvSpPr>
          <p:nvPr>
            <p:ph type="title"/>
          </p:nvPr>
        </p:nvSpPr>
        <p:spPr>
          <a:xfrm>
            <a:off x="5399" y="458943"/>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COMPUTAÇÃO </a:t>
            </a:r>
            <a:r>
              <a:rPr lang="en" dirty="0">
                <a:solidFill>
                  <a:schemeClr val="accent2"/>
                </a:solidFill>
              </a:rPr>
              <a:t>PERVASIVA</a:t>
            </a:r>
            <a:endParaRPr dirty="0"/>
          </a:p>
        </p:txBody>
      </p:sp>
      <p:grpSp>
        <p:nvGrpSpPr>
          <p:cNvPr id="3864" name="Google Shape;3864;p56"/>
          <p:cNvGrpSpPr/>
          <p:nvPr/>
        </p:nvGrpSpPr>
        <p:grpSpPr>
          <a:xfrm>
            <a:off x="5154156" y="1364675"/>
            <a:ext cx="2987000" cy="1118565"/>
            <a:chOff x="5245429" y="1512000"/>
            <a:chExt cx="2715202" cy="1026713"/>
          </a:xfrm>
        </p:grpSpPr>
        <p:sp>
          <p:nvSpPr>
            <p:cNvPr id="3865" name="Google Shape;3865;p56"/>
            <p:cNvSpPr/>
            <p:nvPr/>
          </p:nvSpPr>
          <p:spPr>
            <a:xfrm>
              <a:off x="5245429" y="1512000"/>
              <a:ext cx="2598959" cy="424632"/>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Exemplos</a:t>
              </a:r>
              <a:endParaRPr sz="1800" b="1" dirty="0">
                <a:solidFill>
                  <a:schemeClr val="lt1"/>
                </a:solidFill>
                <a:latin typeface="Exo"/>
                <a:ea typeface="Exo"/>
                <a:cs typeface="Exo"/>
                <a:sym typeface="Exo"/>
              </a:endParaRPr>
            </a:p>
          </p:txBody>
        </p:sp>
        <p:sp>
          <p:nvSpPr>
            <p:cNvPr id="3866" name="Google Shape;3866;p56"/>
            <p:cNvSpPr txBox="1"/>
            <p:nvPr/>
          </p:nvSpPr>
          <p:spPr>
            <a:xfrm>
              <a:off x="5245429" y="2077013"/>
              <a:ext cx="2715202"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Dispositivos domésticos inteligentes tais como: frigoríficos, torradeiras, alarmes e outros.</a:t>
              </a:r>
            </a:p>
          </p:txBody>
        </p:sp>
      </p:grpSp>
      <p:grpSp>
        <p:nvGrpSpPr>
          <p:cNvPr id="3867" name="Google Shape;3867;p56"/>
          <p:cNvGrpSpPr/>
          <p:nvPr/>
        </p:nvGrpSpPr>
        <p:grpSpPr>
          <a:xfrm>
            <a:off x="1563538" y="1354315"/>
            <a:ext cx="2894020" cy="1117906"/>
            <a:chOff x="1410057" y="2539475"/>
            <a:chExt cx="2447818" cy="966345"/>
          </a:xfrm>
        </p:grpSpPr>
        <p:sp>
          <p:nvSpPr>
            <p:cNvPr id="3868" name="Google Shape;3868;p56"/>
            <p:cNvSpPr/>
            <p:nvPr/>
          </p:nvSpPr>
          <p:spPr>
            <a:xfrm>
              <a:off x="1410057" y="2539475"/>
              <a:ext cx="24183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Definição</a:t>
              </a:r>
              <a:endParaRPr sz="1800" b="1" dirty="0">
                <a:solidFill>
                  <a:schemeClr val="lt1"/>
                </a:solidFill>
                <a:latin typeface="Exo"/>
                <a:ea typeface="Exo"/>
                <a:cs typeface="Exo"/>
                <a:sym typeface="Exo"/>
              </a:endParaRPr>
            </a:p>
          </p:txBody>
        </p:sp>
        <p:sp>
          <p:nvSpPr>
            <p:cNvPr id="3869" name="Google Shape;3869;p56"/>
            <p:cNvSpPr txBox="1"/>
            <p:nvPr/>
          </p:nvSpPr>
          <p:spPr>
            <a:xfrm>
              <a:off x="1439575" y="3044120"/>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Meios de computação que estão inseridos de forma impercetível no ambiente dos utilizadores. </a:t>
              </a:r>
            </a:p>
          </p:txBody>
        </p:sp>
      </p:grpSp>
      <p:grpSp>
        <p:nvGrpSpPr>
          <p:cNvPr id="3870" name="Google Shape;3870;p56"/>
          <p:cNvGrpSpPr/>
          <p:nvPr/>
        </p:nvGrpSpPr>
        <p:grpSpPr>
          <a:xfrm>
            <a:off x="1563531" y="3075799"/>
            <a:ext cx="2762596" cy="1119275"/>
            <a:chOff x="5337099" y="3568678"/>
            <a:chExt cx="2762596" cy="1119275"/>
          </a:xfrm>
        </p:grpSpPr>
        <p:sp>
          <p:nvSpPr>
            <p:cNvPr id="3871" name="Google Shape;3871;p56"/>
            <p:cNvSpPr/>
            <p:nvPr/>
          </p:nvSpPr>
          <p:spPr>
            <a:xfrm>
              <a:off x="5337105" y="3568678"/>
              <a:ext cx="2762590" cy="465229"/>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Limitações</a:t>
              </a:r>
              <a:endParaRPr sz="1800" b="1" dirty="0">
                <a:solidFill>
                  <a:schemeClr val="lt1"/>
                </a:solidFill>
                <a:latin typeface="Exo"/>
                <a:ea typeface="Exo"/>
                <a:cs typeface="Exo"/>
                <a:sym typeface="Exo"/>
              </a:endParaRPr>
            </a:p>
          </p:txBody>
        </p:sp>
        <p:sp>
          <p:nvSpPr>
            <p:cNvPr id="3872" name="Google Shape;3872;p56"/>
            <p:cNvSpPr txBox="1"/>
            <p:nvPr/>
          </p:nvSpPr>
          <p:spPr>
            <a:xfrm>
              <a:off x="5337099" y="4039470"/>
              <a:ext cx="2762596" cy="64848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PT" dirty="0">
                  <a:solidFill>
                    <a:schemeClr val="lt1"/>
                  </a:solidFill>
                  <a:latin typeface="PT Sans"/>
                  <a:ea typeface="PT Sans"/>
                  <a:cs typeface="PT Sans"/>
                  <a:sym typeface="PT Sans"/>
                </a:rPr>
                <a:t>Dispositivos pervasivos não são desenhados para serem móveis</a:t>
              </a:r>
            </a:p>
          </p:txBody>
        </p:sp>
      </p:grpSp>
      <p:grpSp>
        <p:nvGrpSpPr>
          <p:cNvPr id="3873" name="Google Shape;3873;p56"/>
          <p:cNvGrpSpPr/>
          <p:nvPr/>
        </p:nvGrpSpPr>
        <p:grpSpPr>
          <a:xfrm>
            <a:off x="8199964" y="1388660"/>
            <a:ext cx="572697" cy="536891"/>
            <a:chOff x="4456875" y="2635825"/>
            <a:chExt cx="481825" cy="451700"/>
          </a:xfrm>
        </p:grpSpPr>
        <p:sp>
          <p:nvSpPr>
            <p:cNvPr id="3874" name="Google Shape;3874;p5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8" name="Google Shape;3888;p56"/>
          <p:cNvGrpSpPr/>
          <p:nvPr/>
        </p:nvGrpSpPr>
        <p:grpSpPr>
          <a:xfrm>
            <a:off x="6711505" y="609223"/>
            <a:ext cx="883262" cy="242091"/>
            <a:chOff x="2300350" y="2601250"/>
            <a:chExt cx="2275275" cy="623625"/>
          </a:xfrm>
        </p:grpSpPr>
        <p:sp>
          <p:nvSpPr>
            <p:cNvPr id="3889" name="Google Shape;3889;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56"/>
          <p:cNvGrpSpPr/>
          <p:nvPr/>
        </p:nvGrpSpPr>
        <p:grpSpPr>
          <a:xfrm>
            <a:off x="8065438" y="2237586"/>
            <a:ext cx="2297800" cy="313751"/>
            <a:chOff x="7796595" y="2826991"/>
            <a:chExt cx="2297800" cy="313751"/>
          </a:xfrm>
        </p:grpSpPr>
        <p:sp>
          <p:nvSpPr>
            <p:cNvPr id="3896" name="Google Shape;3896;p56"/>
            <p:cNvSpPr/>
            <p:nvPr/>
          </p:nvSpPr>
          <p:spPr>
            <a:xfrm flipH="1">
              <a:off x="8099695" y="3072643"/>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flipH="1">
              <a:off x="7796595" y="28269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56"/>
          <p:cNvGrpSpPr/>
          <p:nvPr/>
        </p:nvGrpSpPr>
        <p:grpSpPr>
          <a:xfrm rot="-5400000">
            <a:off x="-16098" y="2384450"/>
            <a:ext cx="883262" cy="242091"/>
            <a:chOff x="2300350" y="2601250"/>
            <a:chExt cx="2275275" cy="623625"/>
          </a:xfrm>
        </p:grpSpPr>
        <p:sp>
          <p:nvSpPr>
            <p:cNvPr id="3905" name="Google Shape;3905;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6"/>
          <p:cNvGrpSpPr/>
          <p:nvPr/>
        </p:nvGrpSpPr>
        <p:grpSpPr>
          <a:xfrm rot="5400000">
            <a:off x="4302260" y="2460177"/>
            <a:ext cx="98902" cy="553090"/>
            <a:chOff x="4898850" y="4820550"/>
            <a:chExt cx="98902" cy="553090"/>
          </a:xfrm>
        </p:grpSpPr>
        <p:sp>
          <p:nvSpPr>
            <p:cNvPr id="3912" name="Google Shape;3912;p5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 name="Google Shape;2997;p40">
            <a:extLst>
              <a:ext uri="{FF2B5EF4-FFF2-40B4-BE49-F238E27FC236}">
                <a16:creationId xmlns:a16="http://schemas.microsoft.com/office/drawing/2014/main" id="{DE9BC099-E492-44AE-8B93-98DD75690E64}"/>
              </a:ext>
            </a:extLst>
          </p:cNvPr>
          <p:cNvGrpSpPr/>
          <p:nvPr/>
        </p:nvGrpSpPr>
        <p:grpSpPr>
          <a:xfrm>
            <a:off x="781299" y="1364413"/>
            <a:ext cx="595552" cy="522226"/>
            <a:chOff x="1026975" y="1090575"/>
            <a:chExt cx="4572225" cy="3820900"/>
          </a:xfrm>
        </p:grpSpPr>
        <p:sp>
          <p:nvSpPr>
            <p:cNvPr id="66" name="Google Shape;2998;p40">
              <a:extLst>
                <a:ext uri="{FF2B5EF4-FFF2-40B4-BE49-F238E27FC236}">
                  <a16:creationId xmlns:a16="http://schemas.microsoft.com/office/drawing/2014/main" id="{32811645-5A4A-4CBD-9498-5C4EC9DD2DB9}"/>
                </a:ext>
              </a:extLst>
            </p:cNvPr>
            <p:cNvSpPr/>
            <p:nvPr/>
          </p:nvSpPr>
          <p:spPr>
            <a:xfrm>
              <a:off x="1026975" y="1552700"/>
              <a:ext cx="4572225" cy="3358775"/>
            </a:xfrm>
            <a:custGeom>
              <a:avLst/>
              <a:gdLst/>
              <a:ahLst/>
              <a:cxnLst/>
              <a:rect l="l" t="t" r="r" b="b"/>
              <a:pathLst>
                <a:path w="182889" h="134351" extrusionOk="0">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99;p40">
              <a:extLst>
                <a:ext uri="{FF2B5EF4-FFF2-40B4-BE49-F238E27FC236}">
                  <a16:creationId xmlns:a16="http://schemas.microsoft.com/office/drawing/2014/main" id="{AD9626F9-7A44-4B4E-8139-CBD468E3C0CF}"/>
                </a:ext>
              </a:extLst>
            </p:cNvPr>
            <p:cNvSpPr/>
            <p:nvPr/>
          </p:nvSpPr>
          <p:spPr>
            <a:xfrm>
              <a:off x="3447375" y="1090575"/>
              <a:ext cx="1615775" cy="2946700"/>
            </a:xfrm>
            <a:custGeom>
              <a:avLst/>
              <a:gdLst/>
              <a:ahLst/>
              <a:cxnLst/>
              <a:rect l="l" t="t" r="r" b="b"/>
              <a:pathLst>
                <a:path w="64631" h="117868" extrusionOk="0">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00;p40">
              <a:extLst>
                <a:ext uri="{FF2B5EF4-FFF2-40B4-BE49-F238E27FC236}">
                  <a16:creationId xmlns:a16="http://schemas.microsoft.com/office/drawing/2014/main" id="{24F08B4D-569C-46EE-92A7-0F830B580B16}"/>
                </a:ext>
              </a:extLst>
            </p:cNvPr>
            <p:cNvSpPr/>
            <p:nvPr/>
          </p:nvSpPr>
          <p:spPr>
            <a:xfrm>
              <a:off x="4114975" y="1894125"/>
              <a:ext cx="277300" cy="267500"/>
            </a:xfrm>
            <a:custGeom>
              <a:avLst/>
              <a:gdLst/>
              <a:ahLst/>
              <a:cxnLst/>
              <a:rect l="l" t="t" r="r" b="b"/>
              <a:pathLst>
                <a:path w="11092" h="10700" extrusionOk="0">
                  <a:moveTo>
                    <a:pt x="1" y="0"/>
                  </a:moveTo>
                  <a:lnTo>
                    <a:pt x="1" y="10699"/>
                  </a:lnTo>
                  <a:lnTo>
                    <a:pt x="11091" y="10699"/>
                  </a:lnTo>
                  <a:lnTo>
                    <a:pt x="110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01;p40">
              <a:extLst>
                <a:ext uri="{FF2B5EF4-FFF2-40B4-BE49-F238E27FC236}">
                  <a16:creationId xmlns:a16="http://schemas.microsoft.com/office/drawing/2014/main" id="{031DAE77-AD31-4276-BFEB-C78246F9963E}"/>
                </a:ext>
              </a:extLst>
            </p:cNvPr>
            <p:cNvSpPr/>
            <p:nvPr/>
          </p:nvSpPr>
          <p:spPr>
            <a:xfrm>
              <a:off x="1563025" y="1090575"/>
              <a:ext cx="1615800" cy="2946700"/>
            </a:xfrm>
            <a:custGeom>
              <a:avLst/>
              <a:gdLst/>
              <a:ahLst/>
              <a:cxnLst/>
              <a:rect l="l" t="t" r="r" b="b"/>
              <a:pathLst>
                <a:path w="64632" h="117868" extrusionOk="0">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4704;p70">
            <a:extLst>
              <a:ext uri="{FF2B5EF4-FFF2-40B4-BE49-F238E27FC236}">
                <a16:creationId xmlns:a16="http://schemas.microsoft.com/office/drawing/2014/main" id="{A4D0F33E-F5BB-4BC0-B2BE-36C868A9DF17}"/>
              </a:ext>
            </a:extLst>
          </p:cNvPr>
          <p:cNvGrpSpPr/>
          <p:nvPr/>
        </p:nvGrpSpPr>
        <p:grpSpPr>
          <a:xfrm>
            <a:off x="826578" y="3064039"/>
            <a:ext cx="506021" cy="540132"/>
            <a:chOff x="7548808" y="2076709"/>
            <a:chExt cx="416490" cy="416526"/>
          </a:xfrm>
        </p:grpSpPr>
        <p:sp>
          <p:nvSpPr>
            <p:cNvPr id="53" name="Google Shape;4705;p70">
              <a:extLst>
                <a:ext uri="{FF2B5EF4-FFF2-40B4-BE49-F238E27FC236}">
                  <a16:creationId xmlns:a16="http://schemas.microsoft.com/office/drawing/2014/main" id="{56FA235A-BD98-4AEB-8EEC-D3174F238BA7}"/>
                </a:ext>
              </a:extLst>
            </p:cNvPr>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06;p70">
              <a:extLst>
                <a:ext uri="{FF2B5EF4-FFF2-40B4-BE49-F238E27FC236}">
                  <a16:creationId xmlns:a16="http://schemas.microsoft.com/office/drawing/2014/main" id="{B7156D50-9A13-4C8F-B694-0B83203BAEFD}"/>
                </a:ext>
              </a:extLst>
            </p:cNvPr>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 name="Imagem 54" descr="Uma imagem com texto&#10;&#10;Descrição gerada automaticamente">
            <a:extLst>
              <a:ext uri="{FF2B5EF4-FFF2-40B4-BE49-F238E27FC236}">
                <a16:creationId xmlns:a16="http://schemas.microsoft.com/office/drawing/2014/main" id="{4612C192-6FD1-4BF3-BD0D-3DEA7F15D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678" y="2782309"/>
            <a:ext cx="2645752" cy="1776709"/>
          </a:xfrm>
          <a:prstGeom prst="rect">
            <a:avLst/>
          </a:prstGeom>
        </p:spPr>
      </p:pic>
      <p:sp>
        <p:nvSpPr>
          <p:cNvPr id="2" name="CaixaDeTexto 1">
            <a:extLst>
              <a:ext uri="{FF2B5EF4-FFF2-40B4-BE49-F238E27FC236}">
                <a16:creationId xmlns:a16="http://schemas.microsoft.com/office/drawing/2014/main" id="{A5E9F7A7-5F61-47D5-9E57-6935742D60A4}"/>
              </a:ext>
            </a:extLst>
          </p:cNvPr>
          <p:cNvSpPr txBox="1"/>
          <p:nvPr/>
        </p:nvSpPr>
        <p:spPr>
          <a:xfrm>
            <a:off x="5345142" y="4569141"/>
            <a:ext cx="2688288" cy="230832"/>
          </a:xfrm>
          <a:prstGeom prst="rect">
            <a:avLst/>
          </a:prstGeom>
          <a:noFill/>
        </p:spPr>
        <p:txBody>
          <a:bodyPr wrap="square" rtlCol="0">
            <a:spAutoFit/>
          </a:bodyPr>
          <a:lstStyle/>
          <a:p>
            <a:r>
              <a:rPr lang="en-US" sz="900" dirty="0">
                <a:solidFill>
                  <a:schemeClr val="bg1"/>
                </a:solidFill>
              </a:rPr>
              <a:t>“</a:t>
            </a:r>
            <a:r>
              <a:rPr lang="en-US" sz="900" i="1" dirty="0">
                <a:solidFill>
                  <a:schemeClr val="bg1"/>
                </a:solidFill>
              </a:rPr>
              <a:t>A dancing toaster</a:t>
            </a:r>
            <a:r>
              <a:rPr lang="en-US" sz="900" dirty="0">
                <a:solidFill>
                  <a:schemeClr val="bg1"/>
                </a:solidFill>
              </a:rPr>
              <a:t>” (by Rich </a:t>
            </a:r>
            <a:r>
              <a:rPr lang="en-US" sz="900" dirty="0" err="1">
                <a:solidFill>
                  <a:schemeClr val="bg1"/>
                </a:solidFill>
              </a:rPr>
              <a:t>Gold,Xeroc</a:t>
            </a:r>
            <a:r>
              <a:rPr lang="en-US" sz="900" dirty="0">
                <a:solidFill>
                  <a:schemeClr val="bg1"/>
                </a:solidFill>
              </a:rPr>
              <a:t> PARC)</a:t>
            </a:r>
            <a:endParaRPr lang="pt-PT" sz="900" dirty="0">
              <a:solidFill>
                <a:schemeClr val="bg1"/>
              </a:solidFill>
            </a:endParaRPr>
          </a:p>
        </p:txBody>
      </p:sp>
    </p:spTree>
    <p:extLst>
      <p:ext uri="{BB962C8B-B14F-4D97-AF65-F5344CB8AC3E}">
        <p14:creationId xmlns:p14="http://schemas.microsoft.com/office/powerpoint/2010/main" val="246989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sp>
        <p:nvSpPr>
          <p:cNvPr id="3515" name="Google Shape;3515;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COMPUTAÇÃO </a:t>
            </a:r>
            <a:r>
              <a:rPr lang="en" dirty="0">
                <a:solidFill>
                  <a:schemeClr val="accent2"/>
                </a:solidFill>
              </a:rPr>
              <a:t>UBÍQUA</a:t>
            </a:r>
            <a:endParaRPr dirty="0">
              <a:solidFill>
                <a:schemeClr val="accent2"/>
              </a:solidFill>
            </a:endParaRPr>
          </a:p>
        </p:txBody>
      </p:sp>
      <p:sp>
        <p:nvSpPr>
          <p:cNvPr id="3517" name="Google Shape;3517;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Definição, Princípios, Desafios e Aplicações</a:t>
            </a:r>
            <a:endParaRPr dirty="0"/>
          </a:p>
        </p:txBody>
      </p:sp>
      <p:sp>
        <p:nvSpPr>
          <p:cNvPr id="3518" name="Google Shape;3518;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519" name="Google Shape;3519;p50"/>
          <p:cNvGrpSpPr/>
          <p:nvPr/>
        </p:nvGrpSpPr>
        <p:grpSpPr>
          <a:xfrm flipH="1">
            <a:off x="1974727" y="3700403"/>
            <a:ext cx="883262" cy="242091"/>
            <a:chOff x="2300350" y="2601250"/>
            <a:chExt cx="2275275" cy="623625"/>
          </a:xfrm>
        </p:grpSpPr>
        <p:sp>
          <p:nvSpPr>
            <p:cNvPr id="3520" name="Google Shape;3520;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0"/>
          <p:cNvGrpSpPr/>
          <p:nvPr/>
        </p:nvGrpSpPr>
        <p:grpSpPr>
          <a:xfrm rot="5400000">
            <a:off x="2372875" y="1324825"/>
            <a:ext cx="98902" cy="553090"/>
            <a:chOff x="4898850" y="4820550"/>
            <a:chExt cx="98902" cy="553090"/>
          </a:xfrm>
        </p:grpSpPr>
        <p:sp>
          <p:nvSpPr>
            <p:cNvPr id="3527" name="Google Shape;3527;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0"/>
          <p:cNvGrpSpPr/>
          <p:nvPr/>
        </p:nvGrpSpPr>
        <p:grpSpPr>
          <a:xfrm>
            <a:off x="4886167" y="996591"/>
            <a:ext cx="1105976" cy="133969"/>
            <a:chOff x="8183182" y="663852"/>
            <a:chExt cx="1475028" cy="178673"/>
          </a:xfrm>
        </p:grpSpPr>
        <p:grpSp>
          <p:nvGrpSpPr>
            <p:cNvPr id="3533" name="Google Shape;3533;p50"/>
            <p:cNvGrpSpPr/>
            <p:nvPr/>
          </p:nvGrpSpPr>
          <p:grpSpPr>
            <a:xfrm>
              <a:off x="8183182" y="774425"/>
              <a:ext cx="1178025" cy="68100"/>
              <a:chOff x="2024450" y="204150"/>
              <a:chExt cx="1178025" cy="68100"/>
            </a:xfrm>
          </p:grpSpPr>
          <p:sp>
            <p:nvSpPr>
              <p:cNvPr id="3534" name="Google Shape;3534;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50"/>
            <p:cNvGrpSpPr/>
            <p:nvPr/>
          </p:nvGrpSpPr>
          <p:grpSpPr>
            <a:xfrm>
              <a:off x="8480185" y="663852"/>
              <a:ext cx="1178025" cy="68100"/>
              <a:chOff x="2024450" y="204150"/>
              <a:chExt cx="1178025" cy="68100"/>
            </a:xfrm>
          </p:grpSpPr>
          <p:sp>
            <p:nvSpPr>
              <p:cNvPr id="3545" name="Google Shape;354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50"/>
          <p:cNvGrpSpPr/>
          <p:nvPr/>
        </p:nvGrpSpPr>
        <p:grpSpPr>
          <a:xfrm>
            <a:off x="5447301" y="4536119"/>
            <a:ext cx="1252897" cy="51000"/>
            <a:chOff x="2915381" y="4104819"/>
            <a:chExt cx="1252897" cy="51000"/>
          </a:xfrm>
        </p:grpSpPr>
        <p:sp>
          <p:nvSpPr>
            <p:cNvPr id="3556" name="Google Shape;3556;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50"/>
          <p:cNvGrpSpPr/>
          <p:nvPr/>
        </p:nvGrpSpPr>
        <p:grpSpPr>
          <a:xfrm rot="10800000">
            <a:off x="3913164" y="1623828"/>
            <a:ext cx="883262" cy="242091"/>
            <a:chOff x="2300350" y="2601250"/>
            <a:chExt cx="2275275" cy="623625"/>
          </a:xfrm>
        </p:grpSpPr>
        <p:sp>
          <p:nvSpPr>
            <p:cNvPr id="3571" name="Google Shape;357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34526613"/>
      </p:ext>
    </p:extLst>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379</TotalTime>
  <Words>1448</Words>
  <Application>Microsoft Office PowerPoint</Application>
  <PresentationFormat>Apresentação no Ecrã (16:9)</PresentationFormat>
  <Paragraphs>175</Paragraphs>
  <Slides>28</Slides>
  <Notes>27</Notes>
  <HiddenSlides>0</HiddenSlides>
  <MMClips>0</MMClips>
  <ScaleCrop>false</ScaleCrop>
  <HeadingPairs>
    <vt:vector size="6" baseType="variant">
      <vt:variant>
        <vt:lpstr>Tipos de letra usados</vt:lpstr>
      </vt:variant>
      <vt:variant>
        <vt:i4>7</vt:i4>
      </vt:variant>
      <vt:variant>
        <vt:lpstr>Tema</vt:lpstr>
      </vt:variant>
      <vt:variant>
        <vt:i4>2</vt:i4>
      </vt:variant>
      <vt:variant>
        <vt:lpstr>Títulos dos diapositivos</vt:lpstr>
      </vt:variant>
      <vt:variant>
        <vt:i4>28</vt:i4>
      </vt:variant>
    </vt:vector>
  </HeadingPairs>
  <TitlesOfParts>
    <vt:vector size="37" baseType="lpstr">
      <vt:lpstr>Proxima Nova Semibold</vt:lpstr>
      <vt:lpstr>Proxima Nova</vt:lpstr>
      <vt:lpstr>Exo</vt:lpstr>
      <vt:lpstr>CMR10</vt:lpstr>
      <vt:lpstr>Arial</vt:lpstr>
      <vt:lpstr>CMR9</vt:lpstr>
      <vt:lpstr>PT Sans</vt:lpstr>
      <vt:lpstr>Data Center Business Plan by Slidesgo</vt:lpstr>
      <vt:lpstr>Slidesgo Final Pages</vt:lpstr>
      <vt:lpstr>Sensorização e Ambiente</vt:lpstr>
      <vt:lpstr>06</vt:lpstr>
      <vt:lpstr>01</vt:lpstr>
      <vt:lpstr>EVOLUÇÃO DA COMPUTAÇÃO</vt:lpstr>
      <vt:lpstr>EVOLUÇÃO AO LONGO DOS ANOS</vt:lpstr>
      <vt:lpstr>COMPUTAÇÃO MÓVEL E COMPUTAÇÃO PERVASIVA</vt:lpstr>
      <vt:lpstr>COMPUTAÇÃO MÓVEL</vt:lpstr>
      <vt:lpstr>COMPUTAÇÃO PERVASIVA</vt:lpstr>
      <vt:lpstr>COMPUTAÇÃO UBÍQUA</vt:lpstr>
      <vt:lpstr>— Mark Weiser, The Computer for the 21st Century, 1991</vt:lpstr>
      <vt:lpstr>DEFINIÇÃO &amp; CARACTERIZAÇÃO</vt:lpstr>
      <vt:lpstr>PRINCÍPIOS DA COMPUTAÇÃO UBÍQUA</vt:lpstr>
      <vt:lpstr>SENSORIZAÇÃO  &amp; AMBIENTES INTELIGENTES</vt:lpstr>
      <vt:lpstr>PRINCÍPIOS DE UM AMBIENTE INTELIGENTE</vt:lpstr>
      <vt:lpstr>APLICAÇÕES &amp; EXEMPLOS</vt:lpstr>
      <vt:lpstr>PRINCIPAIS DESAFIOS</vt:lpstr>
      <vt:lpstr>PRIVACIDADE E PROTEÇÃO DE DADOS</vt:lpstr>
      <vt:lpstr>PRIVACIDADE VS. PROTEÇÃO</vt:lpstr>
      <vt:lpstr>RELEVÂNCIA NA ATUALIDADE</vt:lpstr>
      <vt:lpstr>EVOLUÇÃO LEGISLATIVA DO DIREITO À PROTEÇÃO E PRIVACIDADE DE DADOS</vt:lpstr>
      <vt:lpstr>EVOLUÇÃO LEGISLATIVA DO DIREITO À PROTEÇÃO E PRIVACIDADE DE DADOS</vt:lpstr>
      <vt:lpstr>EVOLUÇÃO LEGISLATIVA DO DIREITO À PROTEÇÃO E PRIVACIDADE DE DADOS</vt:lpstr>
      <vt:lpstr>UBIQUIDADE DIGITAL VS. PRIVACIDADE INDIVIDUAL</vt:lpstr>
      <vt:lpstr>VULNERABILIDADE DA INFORMAÇÃO PESSOAL</vt:lpstr>
      <vt:lpstr>ETICIDADE DA COMPUTAÇÃO PERVASIVA E UBÍQUA</vt:lpstr>
      <vt:lpstr>CONCLUSÕES</vt:lpstr>
      <vt:lpstr>CONCLUSÃO</vt:lpstr>
      <vt:lpstr>Sensorização e Ambiente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Sensorização e Ambiente</dc:title>
  <dc:creator>Raquel Costa</dc:creator>
  <cp:lastModifiedBy>Raquel Sofia Miranda da Costa</cp:lastModifiedBy>
  <cp:revision>5</cp:revision>
  <dcterms:modified xsi:type="dcterms:W3CDTF">2022-04-03T19:17:17Z</dcterms:modified>
</cp:coreProperties>
</file>